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02" r:id="rId2"/>
  </p:sldMasterIdLst>
  <p:notesMasterIdLst>
    <p:notesMasterId r:id="rId22"/>
  </p:notesMasterIdLst>
  <p:handoutMasterIdLst>
    <p:handoutMasterId r:id="rId23"/>
  </p:handoutMasterIdLst>
  <p:sldIdLst>
    <p:sldId id="261" r:id="rId3"/>
    <p:sldId id="373" r:id="rId4"/>
    <p:sldId id="356" r:id="rId5"/>
    <p:sldId id="359" r:id="rId6"/>
    <p:sldId id="339" r:id="rId7"/>
    <p:sldId id="362" r:id="rId8"/>
    <p:sldId id="340" r:id="rId9"/>
    <p:sldId id="365" r:id="rId10"/>
    <p:sldId id="367" r:id="rId11"/>
    <p:sldId id="357" r:id="rId12"/>
    <p:sldId id="349" r:id="rId13"/>
    <p:sldId id="366" r:id="rId14"/>
    <p:sldId id="368" r:id="rId15"/>
    <p:sldId id="369" r:id="rId16"/>
    <p:sldId id="370" r:id="rId17"/>
    <p:sldId id="371" r:id="rId18"/>
    <p:sldId id="364" r:id="rId19"/>
    <p:sldId id="372" r:id="rId20"/>
    <p:sldId id="350" r:id="rId21"/>
  </p:sldIdLst>
  <p:sldSz cx="9144000" cy="6858000" type="screen4x3"/>
  <p:notesSz cx="6797675" cy="9926638"/>
  <p:defaultTextStyle>
    <a:defPPr>
      <a:defRPr lang="en-GB"/>
    </a:defPPr>
    <a:lvl1pPr algn="l" rtl="0" eaLnBrk="0" fontAlgn="base" hangingPunct="0">
      <a:spcBef>
        <a:spcPct val="0"/>
      </a:spcBef>
      <a:spcAft>
        <a:spcPct val="0"/>
      </a:spcAft>
      <a:defRPr sz="7600" b="1" kern="1200">
        <a:solidFill>
          <a:srgbClr val="FFD624"/>
        </a:solidFill>
        <a:latin typeface="Verdana" pitchFamily="34" charset="0"/>
        <a:ea typeface="+mn-ea"/>
        <a:cs typeface="Arial" charset="0"/>
      </a:defRPr>
    </a:lvl1pPr>
    <a:lvl2pPr marL="457200" algn="l" rtl="0" eaLnBrk="0" fontAlgn="base" hangingPunct="0">
      <a:spcBef>
        <a:spcPct val="0"/>
      </a:spcBef>
      <a:spcAft>
        <a:spcPct val="0"/>
      </a:spcAft>
      <a:defRPr sz="7600" b="1" kern="1200">
        <a:solidFill>
          <a:srgbClr val="FFD624"/>
        </a:solidFill>
        <a:latin typeface="Verdana" pitchFamily="34" charset="0"/>
        <a:ea typeface="+mn-ea"/>
        <a:cs typeface="Arial" charset="0"/>
      </a:defRPr>
    </a:lvl2pPr>
    <a:lvl3pPr marL="914400" algn="l" rtl="0" eaLnBrk="0" fontAlgn="base" hangingPunct="0">
      <a:spcBef>
        <a:spcPct val="0"/>
      </a:spcBef>
      <a:spcAft>
        <a:spcPct val="0"/>
      </a:spcAft>
      <a:defRPr sz="7600" b="1" kern="1200">
        <a:solidFill>
          <a:srgbClr val="FFD624"/>
        </a:solidFill>
        <a:latin typeface="Verdana" pitchFamily="34" charset="0"/>
        <a:ea typeface="+mn-ea"/>
        <a:cs typeface="Arial" charset="0"/>
      </a:defRPr>
    </a:lvl3pPr>
    <a:lvl4pPr marL="1371600" algn="l" rtl="0" eaLnBrk="0" fontAlgn="base" hangingPunct="0">
      <a:spcBef>
        <a:spcPct val="0"/>
      </a:spcBef>
      <a:spcAft>
        <a:spcPct val="0"/>
      </a:spcAft>
      <a:defRPr sz="7600" b="1" kern="1200">
        <a:solidFill>
          <a:srgbClr val="FFD624"/>
        </a:solidFill>
        <a:latin typeface="Verdana" pitchFamily="34" charset="0"/>
        <a:ea typeface="+mn-ea"/>
        <a:cs typeface="Arial" charset="0"/>
      </a:defRPr>
    </a:lvl4pPr>
    <a:lvl5pPr marL="1828800" algn="l" rtl="0" eaLnBrk="0" fontAlgn="base" hangingPunct="0">
      <a:spcBef>
        <a:spcPct val="0"/>
      </a:spcBef>
      <a:spcAft>
        <a:spcPct val="0"/>
      </a:spcAft>
      <a:defRPr sz="7600" b="1" kern="1200">
        <a:solidFill>
          <a:srgbClr val="FFD624"/>
        </a:solidFill>
        <a:latin typeface="Verdana" pitchFamily="34" charset="0"/>
        <a:ea typeface="+mn-ea"/>
        <a:cs typeface="Arial" charset="0"/>
      </a:defRPr>
    </a:lvl5pPr>
    <a:lvl6pPr marL="2286000" algn="l" defTabSz="914400" rtl="0" eaLnBrk="1" latinLnBrk="0" hangingPunct="1">
      <a:defRPr sz="7600" b="1" kern="1200">
        <a:solidFill>
          <a:srgbClr val="FFD624"/>
        </a:solidFill>
        <a:latin typeface="Verdana" pitchFamily="34" charset="0"/>
        <a:ea typeface="+mn-ea"/>
        <a:cs typeface="Arial" charset="0"/>
      </a:defRPr>
    </a:lvl6pPr>
    <a:lvl7pPr marL="2743200" algn="l" defTabSz="914400" rtl="0" eaLnBrk="1" latinLnBrk="0" hangingPunct="1">
      <a:defRPr sz="7600" b="1" kern="1200">
        <a:solidFill>
          <a:srgbClr val="FFD624"/>
        </a:solidFill>
        <a:latin typeface="Verdana" pitchFamily="34" charset="0"/>
        <a:ea typeface="+mn-ea"/>
        <a:cs typeface="Arial" charset="0"/>
      </a:defRPr>
    </a:lvl7pPr>
    <a:lvl8pPr marL="3200400" algn="l" defTabSz="914400" rtl="0" eaLnBrk="1" latinLnBrk="0" hangingPunct="1">
      <a:defRPr sz="7600" b="1" kern="1200">
        <a:solidFill>
          <a:srgbClr val="FFD624"/>
        </a:solidFill>
        <a:latin typeface="Verdana" pitchFamily="34" charset="0"/>
        <a:ea typeface="+mn-ea"/>
        <a:cs typeface="Arial" charset="0"/>
      </a:defRPr>
    </a:lvl8pPr>
    <a:lvl9pPr marL="3657600" algn="l" defTabSz="914400" rtl="0" eaLnBrk="1" latinLnBrk="0" hangingPunct="1">
      <a:defRPr sz="7600" b="1" kern="1200">
        <a:solidFill>
          <a:srgbClr val="FFD624"/>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7BF0D"/>
    <a:srgbClr val="75195B"/>
    <a:srgbClr val="EE8032"/>
    <a:srgbClr val="EE7D32"/>
    <a:srgbClr val="3E7E93"/>
    <a:srgbClr val="38D4D6"/>
    <a:srgbClr val="0F5494"/>
    <a:srgbClr val="FFD6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1995" autoAdjust="0"/>
  </p:normalViewPr>
  <p:slideViewPr>
    <p:cSldViewPr>
      <p:cViewPr varScale="1">
        <p:scale>
          <a:sx n="48" d="100"/>
          <a:sy n="48" d="100"/>
        </p:scale>
        <p:origin x="-1932" y="-9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Arial"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Arial"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charset="0"/>
              </a:defRPr>
            </a:lvl1pPr>
          </a:lstStyle>
          <a:p>
            <a:fld id="{31781668-A8E1-45F6-AFF6-4A9CE20A7912}"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solidFill>
                  <a:schemeClr val="tx1"/>
                </a:solidFill>
                <a:latin typeface="Arial"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cs typeface="+mn-cs"/>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solidFill>
                  <a:schemeClr val="tx1"/>
                </a:solidFill>
                <a:latin typeface="Arial"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latin typeface="Arial" charset="0"/>
              </a:defRPr>
            </a:lvl1pPr>
          </a:lstStyle>
          <a:p>
            <a:fld id="{E6C2C64F-8A49-45B6-B3BB-A2F919E3424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l-GR" altLang="el-GR" smtClean="0"/>
          </a:p>
        </p:txBody>
      </p:sp>
      <p:sp>
        <p:nvSpPr>
          <p:cNvPr id="28676" name="Slide Number Placeholder 3"/>
          <p:cNvSpPr>
            <a:spLocks noGrp="1"/>
          </p:cNvSpPr>
          <p:nvPr>
            <p:ph type="sldNum" sz="quarter" idx="5"/>
          </p:nvPr>
        </p:nvSpPr>
        <p:spPr>
          <a:noFill/>
        </p:spPr>
        <p:txBody>
          <a:bodyPr/>
          <a:lstStyle/>
          <a:p>
            <a:fld id="{1CD2749E-5F74-4691-B793-B40C4E33B55A}"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ltLang="en-US" smtClean="0"/>
          </a:p>
        </p:txBody>
      </p:sp>
      <p:sp>
        <p:nvSpPr>
          <p:cNvPr id="51204" name="Slide Number Placeholder 3"/>
          <p:cNvSpPr>
            <a:spLocks noGrp="1"/>
          </p:cNvSpPr>
          <p:nvPr>
            <p:ph type="sldNum" sz="quarter" idx="5"/>
          </p:nvPr>
        </p:nvSpPr>
        <p:spPr>
          <a:noFill/>
        </p:spPr>
        <p:txBody>
          <a:bodyPr/>
          <a:lstStyle/>
          <a:p>
            <a:fld id="{E0FD3A57-D1D4-4626-A44C-D02F1F9F569A}" type="slidenum">
              <a:rPr lang="en-GB" altLang="en-US"/>
              <a:pPr/>
              <a:t>14</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altLang="en-US" smtClean="0"/>
          </a:p>
        </p:txBody>
      </p:sp>
      <p:sp>
        <p:nvSpPr>
          <p:cNvPr id="53252" name="Slide Number Placeholder 3"/>
          <p:cNvSpPr>
            <a:spLocks noGrp="1"/>
          </p:cNvSpPr>
          <p:nvPr>
            <p:ph type="sldNum" sz="quarter" idx="5"/>
          </p:nvPr>
        </p:nvSpPr>
        <p:spPr>
          <a:noFill/>
        </p:spPr>
        <p:txBody>
          <a:bodyPr/>
          <a:lstStyle/>
          <a:p>
            <a:fld id="{E4198AF1-6F57-4084-A4A9-86B942CD4614}" type="slidenum">
              <a:rPr lang="en-GB" altLang="en-US"/>
              <a:pPr/>
              <a:t>15</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altLang="en-US" smtClean="0"/>
          </a:p>
        </p:txBody>
      </p:sp>
      <p:sp>
        <p:nvSpPr>
          <p:cNvPr id="55300" name="Slide Number Placeholder 3"/>
          <p:cNvSpPr>
            <a:spLocks noGrp="1"/>
          </p:cNvSpPr>
          <p:nvPr>
            <p:ph type="sldNum" sz="quarter" idx="5"/>
          </p:nvPr>
        </p:nvSpPr>
        <p:spPr>
          <a:noFill/>
        </p:spPr>
        <p:txBody>
          <a:bodyPr/>
          <a:lstStyle/>
          <a:p>
            <a:fld id="{1795B97F-60E2-4A2B-BA0A-F757BD2AD82F}" type="slidenum">
              <a:rPr lang="en-GB" altLang="en-US"/>
              <a:pPr/>
              <a:t>16</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l-GR" altLang="el-GR" smtClean="0"/>
          </a:p>
        </p:txBody>
      </p:sp>
      <p:sp>
        <p:nvSpPr>
          <p:cNvPr id="58372" name="Slide Number Placeholder 3"/>
          <p:cNvSpPr>
            <a:spLocks noGrp="1"/>
          </p:cNvSpPr>
          <p:nvPr>
            <p:ph type="sldNum" sz="quarter" idx="5"/>
          </p:nvPr>
        </p:nvSpPr>
        <p:spPr>
          <a:noFill/>
        </p:spPr>
        <p:txBody>
          <a:bodyPr/>
          <a:lstStyle/>
          <a:p>
            <a:fld id="{3CD96557-42D8-45EC-AB20-DFE914C42492}" type="slidenum">
              <a:rPr lang="en-GB" altLang="en-US"/>
              <a:pPr/>
              <a:t>18</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GB" altLang="en-US" b="1" smtClean="0"/>
              <a:t>International conference "Towards a circular economy and sustainable tourism in islands" objectives: </a:t>
            </a:r>
            <a:r>
              <a:rPr lang="en-GB" altLang="en-US" smtClean="0"/>
              <a:t>enhance mutual learning opportunities between islands and regions dealing with seasonal variations of waste and marine litter; build consensus on shared path towards material resource resiliency, circular economy and sustainable tourism on islands.</a:t>
            </a:r>
          </a:p>
          <a:p>
            <a:r>
              <a:rPr lang="en-GB" altLang="en-US" b="1" smtClean="0"/>
              <a:t>Interreg Med Blueislands project: </a:t>
            </a:r>
            <a:r>
              <a:rPr lang="en-GB" altLang="en-US" smtClean="0"/>
              <a:t>gather 8 major and 55 small islands of the Mediterranean in a systematic effort to identify and mitigate the effect of the seasonal variation of waste generated on Mediterranean islands as an effect of tourism.</a:t>
            </a:r>
          </a:p>
          <a:p>
            <a:r>
              <a:rPr lang="en-GB" altLang="en-US" smtClean="0"/>
              <a:t>Project partners:</a:t>
            </a:r>
          </a:p>
          <a:p>
            <a:r>
              <a:rPr lang="de-DE" altLang="en-US" smtClean="0"/>
              <a:t>BLUEISLANDS project’s leader is Cyprus Ministry of Agriculture, Rural Development and Environment.</a:t>
            </a:r>
          </a:p>
          <a:p>
            <a:endParaRPr lang="de-DE" altLang="en-US" smtClean="0"/>
          </a:p>
          <a:p>
            <a:r>
              <a:rPr lang="de-DE" altLang="en-US" smtClean="0"/>
              <a:t>The project brings together partners from 8 countries:</a:t>
            </a:r>
          </a:p>
          <a:p>
            <a:r>
              <a:rPr lang="de-DE" altLang="en-US" smtClean="0"/>
              <a:t>•   ACR+</a:t>
            </a:r>
          </a:p>
          <a:p>
            <a:r>
              <a:rPr lang="de-DE" altLang="en-US" smtClean="0"/>
              <a:t>•   Autonomous University of Barcelona</a:t>
            </a:r>
          </a:p>
          <a:p>
            <a:r>
              <a:rPr lang="de-DE" altLang="en-US" smtClean="0"/>
              <a:t>•   Balearic islands Government</a:t>
            </a:r>
          </a:p>
          <a:p>
            <a:r>
              <a:rPr lang="de-DE" altLang="en-US" smtClean="0"/>
              <a:t>•   CoNISMa - National Inter-University Consortium for Marine Sciences</a:t>
            </a:r>
          </a:p>
          <a:p>
            <a:r>
              <a:rPr lang="de-DE" altLang="en-US" smtClean="0"/>
              <a:t>•   EA Eco-Entreprises</a:t>
            </a:r>
          </a:p>
          <a:p>
            <a:r>
              <a:rPr lang="de-DE" altLang="en-US" smtClean="0"/>
              <a:t>•   INSULEUR - Network of the Insular CCI of the European Union</a:t>
            </a:r>
          </a:p>
          <a:p>
            <a:r>
              <a:rPr lang="de-DE" altLang="en-US" smtClean="0"/>
              <a:t>•   Municipality of Mykonos</a:t>
            </a:r>
          </a:p>
          <a:p>
            <a:r>
              <a:rPr lang="de-DE" altLang="en-US" smtClean="0"/>
              <a:t>•   Primorje and Gorski Kotar county</a:t>
            </a:r>
          </a:p>
          <a:p>
            <a:r>
              <a:rPr lang="de-DE" altLang="en-US" smtClean="0"/>
              <a:t>•   Region of Crete</a:t>
            </a:r>
          </a:p>
          <a:p>
            <a:r>
              <a:rPr lang="de-DE" altLang="en-US" smtClean="0"/>
              <a:t>•   Rhodes Municipality</a:t>
            </a:r>
          </a:p>
          <a:p>
            <a:r>
              <a:rPr lang="de-DE" altLang="en-US" smtClean="0"/>
              <a:t>•   Sardinia Region</a:t>
            </a:r>
          </a:p>
          <a:p>
            <a:r>
              <a:rPr lang="de-DE" altLang="en-US" smtClean="0"/>
              <a:t>•   Taormina Etna Consortium</a:t>
            </a:r>
          </a:p>
          <a:p>
            <a:r>
              <a:rPr lang="de-DE" altLang="en-US" smtClean="0"/>
              <a:t>•   Wasteserv Malta (ACR + member)</a:t>
            </a:r>
          </a:p>
          <a:p>
            <a:r>
              <a:rPr lang="de-DE" altLang="en-US" smtClean="0"/>
              <a:t>Website: https://blueislands.interreg-med.eu/news-events/events/detail/actualites/towards-a-circular-economy-and-sustainable-tourism-on-islands/   </a:t>
            </a:r>
          </a:p>
        </p:txBody>
      </p:sp>
      <p:sp>
        <p:nvSpPr>
          <p:cNvPr id="31748" name="Slide Number Placeholder 3"/>
          <p:cNvSpPr>
            <a:spLocks noGrp="1"/>
          </p:cNvSpPr>
          <p:nvPr>
            <p:ph type="sldNum" sz="quarter" idx="5"/>
          </p:nvPr>
        </p:nvSpPr>
        <p:spPr>
          <a:noFill/>
        </p:spPr>
        <p:txBody>
          <a:bodyPr/>
          <a:lstStyle/>
          <a:p>
            <a:fld id="{4D1E1073-7FB9-4381-A4B3-BEEEA934C65D}" type="slidenum">
              <a:rPr lang="en-GB" altLang="en-US"/>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de-DE" altLang="en-US" smtClean="0"/>
          </a:p>
        </p:txBody>
      </p:sp>
      <p:sp>
        <p:nvSpPr>
          <p:cNvPr id="33796" name="Slide Number Placeholder 3"/>
          <p:cNvSpPr>
            <a:spLocks noGrp="1"/>
          </p:cNvSpPr>
          <p:nvPr>
            <p:ph type="sldNum" sz="quarter" idx="5"/>
          </p:nvPr>
        </p:nvSpPr>
        <p:spPr>
          <a:noFill/>
        </p:spPr>
        <p:txBody>
          <a:bodyPr/>
          <a:lstStyle/>
          <a:p>
            <a:fld id="{C30667FB-E739-4FF1-891C-845C60EC32F9}" type="slidenum">
              <a:rPr lang="en-GB" altLang="en-US"/>
              <a:pPr/>
              <a:t>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GB" b="1" dirty="0" smtClean="0">
                <a:solidFill>
                  <a:srgbClr val="FF0000"/>
                </a:solidFill>
                <a:latin typeface="Calibri" pitchFamily="34" charset="0"/>
                <a:cs typeface="Calibri" pitchFamily="34" charset="0"/>
              </a:rPr>
              <a:t>Natural resources: </a:t>
            </a:r>
            <a:r>
              <a:rPr lang="en-GB" dirty="0" smtClean="0">
                <a:solidFill>
                  <a:srgbClr val="FF0000"/>
                </a:solidFill>
                <a:latin typeface="Calibri" pitchFamily="34" charset="0"/>
                <a:cs typeface="Calibri" pitchFamily="34" charset="0"/>
              </a:rPr>
              <a:t>On the one hand, islands can exploit well natural resources from their continental shelves and within their exclusive economic zone (EEZ) and continental shelve, which can provide valuable mineral, food and energy resources to them and to the EU in general. </a:t>
            </a:r>
          </a:p>
          <a:p>
            <a:pPr marL="171450" indent="-171450">
              <a:buFontTx/>
              <a:buChar char="-"/>
              <a:defRPr/>
            </a:pPr>
            <a:endParaRPr lang="en-US" dirty="0" smtClean="0">
              <a:solidFill>
                <a:srgbClr val="FF0000"/>
              </a:solidFill>
              <a:latin typeface="Calibri" pitchFamily="34" charset="0"/>
              <a:cs typeface="Calibri" pitchFamily="34" charset="0"/>
            </a:endParaRPr>
          </a:p>
        </p:txBody>
      </p:sp>
      <p:sp>
        <p:nvSpPr>
          <p:cNvPr id="35844" name="Slide Number Placeholder 3"/>
          <p:cNvSpPr>
            <a:spLocks noGrp="1"/>
          </p:cNvSpPr>
          <p:nvPr>
            <p:ph type="sldNum" sz="quarter" idx="5"/>
          </p:nvPr>
        </p:nvSpPr>
        <p:spPr>
          <a:noFill/>
        </p:spPr>
        <p:txBody>
          <a:bodyPr/>
          <a:lstStyle/>
          <a:p>
            <a:fld id="{374EB53E-1968-4D3A-90D9-EF39E7B56208}" type="slidenum">
              <a:rPr lang="en-GB" altLang="en-US"/>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de-DE" altLang="en-US" smtClean="0"/>
          </a:p>
        </p:txBody>
      </p:sp>
      <p:sp>
        <p:nvSpPr>
          <p:cNvPr id="37892" name="Slide Number Placeholder 3"/>
          <p:cNvSpPr>
            <a:spLocks noGrp="1"/>
          </p:cNvSpPr>
          <p:nvPr>
            <p:ph type="sldNum" sz="quarter" idx="5"/>
          </p:nvPr>
        </p:nvSpPr>
        <p:spPr>
          <a:noFill/>
        </p:spPr>
        <p:txBody>
          <a:bodyPr/>
          <a:lstStyle/>
          <a:p>
            <a:fld id="{B54606DE-7ADC-4643-B19B-F7A17F7645B2}" type="slidenum">
              <a:rPr lang="en-GB" altLang="en-US"/>
              <a:pPr/>
              <a:t>6</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fr-BE" altLang="en-US" smtClean="0"/>
          </a:p>
        </p:txBody>
      </p:sp>
      <p:sp>
        <p:nvSpPr>
          <p:cNvPr id="39940" name="Slide Number Placeholder 3"/>
          <p:cNvSpPr>
            <a:spLocks noGrp="1"/>
          </p:cNvSpPr>
          <p:nvPr>
            <p:ph type="sldNum" sz="quarter" idx="5"/>
          </p:nvPr>
        </p:nvSpPr>
        <p:spPr>
          <a:noFill/>
        </p:spPr>
        <p:txBody>
          <a:bodyPr/>
          <a:lstStyle/>
          <a:p>
            <a:fld id="{6F092F2B-9E47-4A30-833E-0BA281846B22}" type="slidenum">
              <a:rPr lang="en-GB" altLang="en-US"/>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GB" altLang="en-US" b="1" smtClean="0"/>
              <a:t>Jobs creation: </a:t>
            </a:r>
            <a:r>
              <a:rPr lang="en-GB" altLang="en-US" smtClean="0"/>
              <a:t>Small and medium-sized enterprises (SMEs) form a backbone of island economies and the circular economy represents important business opportunities for them. SMEs would benefit from reduced costs through using less resources and selling their waste and also through exploiting increased demands for recycling, repair, remanufacturing, re-using and secondary raw materials. This will also create green jobs. SMEs are traditionally active in these business areas and can play a key role in the shift towards a more circular economy on islands.</a:t>
            </a:r>
          </a:p>
          <a:p>
            <a:endParaRPr lang="de-DE" altLang="en-US" smtClean="0"/>
          </a:p>
        </p:txBody>
      </p:sp>
      <p:sp>
        <p:nvSpPr>
          <p:cNvPr id="41988" name="Slide Number Placeholder 3"/>
          <p:cNvSpPr>
            <a:spLocks noGrp="1"/>
          </p:cNvSpPr>
          <p:nvPr>
            <p:ph type="sldNum" sz="quarter" idx="5"/>
          </p:nvPr>
        </p:nvSpPr>
        <p:spPr>
          <a:noFill/>
        </p:spPr>
        <p:txBody>
          <a:bodyPr/>
          <a:lstStyle/>
          <a:p>
            <a:fld id="{7A230E9B-EC2C-49AD-AB3C-370F42DF214B}" type="slidenum">
              <a:rPr lang="en-GB" altLang="en-US"/>
              <a:pPr/>
              <a:t>8</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de-DE" b="1" dirty="0" smtClean="0"/>
              <a:t>2018 </a:t>
            </a:r>
            <a:r>
              <a:rPr lang="de-DE" b="1" dirty="0" err="1" smtClean="0"/>
              <a:t>circular</a:t>
            </a:r>
            <a:r>
              <a:rPr lang="de-DE" b="1" dirty="0" smtClean="0"/>
              <a:t> </a:t>
            </a:r>
            <a:r>
              <a:rPr lang="de-DE" b="1" dirty="0" err="1" smtClean="0"/>
              <a:t>economy</a:t>
            </a:r>
            <a:r>
              <a:rPr lang="de-DE" b="1" dirty="0" smtClean="0"/>
              <a:t> </a:t>
            </a:r>
            <a:r>
              <a:rPr lang="de-DE" b="1" dirty="0" err="1" smtClean="0"/>
              <a:t>package</a:t>
            </a:r>
            <a:r>
              <a:rPr lang="de-DE" b="1" dirty="0" smtClean="0"/>
              <a:t>: </a:t>
            </a:r>
            <a:r>
              <a:rPr lang="en-GB" dirty="0" smtClean="0"/>
              <a:t>As part of its continuous effort to transform Europe's economy into a more sustainable one and to implement the ambitious Circular Economy Action Plan, in January 2018 the European Commission adopted a new set of measures, including: </a:t>
            </a:r>
          </a:p>
          <a:p>
            <a:pPr marL="171450" indent="-171450">
              <a:buFont typeface="Arial" panose="020B0604020202020204" pitchFamily="34" charset="0"/>
              <a:buChar char="•"/>
              <a:defRPr/>
            </a:pPr>
            <a:r>
              <a:rPr lang="en-GB" dirty="0" smtClean="0"/>
              <a:t>A Europe-wide EU Strategy for Plastics in the Circular Economy and annex to transform the way plastics and plastics products are designed, produced, used and recycled. By 2030, all plastics packaging should be recyclable. The Strategy also highlights the need for specific measures, possibly a legislative instrument, to reduce the impact of single-use plastics, particularly in our seas and oceans. A public consultation is open until 12th February. To reduce the leakage of plastics into the environment, the Commission has adopted a new proposal on Port Reception Facilities, to tackle sea-based marine litter and published a report on the impact of the use of </a:t>
            </a:r>
            <a:r>
              <a:rPr lang="en-GB" dirty="0" err="1" smtClean="0"/>
              <a:t>oxo</a:t>
            </a:r>
            <a:r>
              <a:rPr lang="en-GB" dirty="0" smtClean="0"/>
              <a:t>-degradable plastic, including </a:t>
            </a:r>
            <a:r>
              <a:rPr lang="en-GB" dirty="0" err="1" smtClean="0"/>
              <a:t>oxo</a:t>
            </a:r>
            <a:r>
              <a:rPr lang="en-GB" dirty="0" smtClean="0"/>
              <a:t>-degradable plastic carrier bags, on the environment. </a:t>
            </a:r>
          </a:p>
          <a:p>
            <a:pPr marL="171450" indent="-171450">
              <a:buFont typeface="Arial" panose="020B0604020202020204" pitchFamily="34" charset="0"/>
              <a:buChar char="•"/>
              <a:defRPr/>
            </a:pPr>
            <a:r>
              <a:rPr lang="en-GB" dirty="0" smtClean="0"/>
              <a:t>A Communication on options to address the interface between chemical, product and waste legislation that assesses how the rules on waste, products and chemicals relate to each other. </a:t>
            </a:r>
          </a:p>
          <a:p>
            <a:pPr marL="171450" indent="-171450">
              <a:buFont typeface="Arial" panose="020B0604020202020204" pitchFamily="34" charset="0"/>
              <a:buChar char="•"/>
              <a:defRPr/>
            </a:pPr>
            <a:r>
              <a:rPr lang="en-GB" dirty="0" smtClean="0"/>
              <a:t>A Monitoring Framework on progress towards a circular economy at EU and national level. It is composed of a set of ten key indicators which cover each phase – i.e. production, consumption, waste management and secondary raw materials – as well as economic aspects – investments and jobs - and innovation. </a:t>
            </a:r>
          </a:p>
          <a:p>
            <a:pPr marL="171450" indent="-171450">
              <a:buFont typeface="Arial" panose="020B0604020202020204" pitchFamily="34" charset="0"/>
              <a:buChar char="•"/>
              <a:defRPr/>
            </a:pPr>
            <a:r>
              <a:rPr lang="en-GB" dirty="0" smtClean="0"/>
              <a:t>A Report on Critical Raw Materials and the circular economy that highlights the potential to make the use of the 27 critical materials in our economy more circular</a:t>
            </a:r>
          </a:p>
          <a:p>
            <a:pPr>
              <a:defRPr/>
            </a:pPr>
            <a:endParaRPr lang="en-GB" b="1" dirty="0" smtClean="0"/>
          </a:p>
          <a:p>
            <a:pPr>
              <a:defRPr/>
            </a:pPr>
            <a:r>
              <a:rPr lang="en-GB" b="1" dirty="0" smtClean="0"/>
              <a:t>EU Funds: </a:t>
            </a:r>
            <a:r>
              <a:rPr lang="en-GB" dirty="0" smtClean="0"/>
              <a:t>Source: http://ec.europa.eu/regional_policy/en/newsroom/news/2015/12/12-02-2015-cohesion-policy-supports-the-circular-economy  </a:t>
            </a:r>
          </a:p>
          <a:p>
            <a:pPr>
              <a:defRPr/>
            </a:pPr>
            <a:r>
              <a:rPr lang="en-GB" b="1" dirty="0" smtClean="0"/>
              <a:t>Adriatic Ionian Strategy: </a:t>
            </a:r>
          </a:p>
          <a:p>
            <a:pPr marL="171450" indent="-171450">
              <a:buFont typeface="Arial" panose="020B0604020202020204" pitchFamily="34" charset="0"/>
              <a:buChar char="•"/>
              <a:defRPr/>
            </a:pPr>
            <a:r>
              <a:rPr lang="en-GB" dirty="0" smtClean="0"/>
              <a:t>The implementation of a life-cycle approach to marine litter and diffuse pollution sources are priorities for the environmental pillar of the Strategy and are very relevant for circular economy.</a:t>
            </a:r>
          </a:p>
          <a:p>
            <a:pPr marL="171450" indent="-171450">
              <a:buFont typeface="Arial" panose="020B0604020202020204" pitchFamily="34" charset="0"/>
              <a:buChar char="•"/>
              <a:defRPr/>
            </a:pPr>
            <a:r>
              <a:rPr lang="en-GB" dirty="0" smtClean="0"/>
              <a:t>The next Forum will take place in Catania-Italy on 24-25 May under the Italian Presidency. Main topic will be transport and energy connectivity. There will be also parallel sessions on financing opportunities for each pillar of the Strategy, including environment.  </a:t>
            </a:r>
            <a:endParaRPr lang="de-DE" dirty="0"/>
          </a:p>
        </p:txBody>
      </p:sp>
      <p:sp>
        <p:nvSpPr>
          <p:cNvPr id="44036" name="Slide Number Placeholder 3"/>
          <p:cNvSpPr>
            <a:spLocks noGrp="1"/>
          </p:cNvSpPr>
          <p:nvPr>
            <p:ph type="sldNum" sz="quarter" idx="5"/>
          </p:nvPr>
        </p:nvSpPr>
        <p:spPr>
          <a:noFill/>
        </p:spPr>
        <p:txBody>
          <a:bodyPr/>
          <a:lstStyle/>
          <a:p>
            <a:fld id="{8F464CD7-69D5-42CE-A800-4DF57865A912}" type="slidenum">
              <a:rPr lang="en-GB" altLang="en-US"/>
              <a:pPr/>
              <a:t>9</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altLang="en-US" smtClean="0"/>
          </a:p>
        </p:txBody>
      </p:sp>
      <p:sp>
        <p:nvSpPr>
          <p:cNvPr id="49156" name="Slide Number Placeholder 3"/>
          <p:cNvSpPr>
            <a:spLocks noGrp="1"/>
          </p:cNvSpPr>
          <p:nvPr>
            <p:ph type="sldNum" sz="quarter" idx="5"/>
          </p:nvPr>
        </p:nvSpPr>
        <p:spPr>
          <a:noFill/>
        </p:spPr>
        <p:txBody>
          <a:bodyPr/>
          <a:lstStyle/>
          <a:p>
            <a:fld id="{BF44397D-C078-4A44-BB60-9A964DE86EBE}" type="slidenum">
              <a:rPr lang="en-GB" altLang="en-US"/>
              <a:pPr/>
              <a:t>13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endParaRPr lang="en-US" altLang="en-US" sz="1800" b="0" smtClean="0">
              <a:solidFill>
                <a:srgbClr val="FFFFFF"/>
              </a:solidFill>
            </a:endParaRPr>
          </a:p>
        </p:txBody>
      </p:sp>
      <p:pic>
        <p:nvPicPr>
          <p:cNvPr id="5" name="Picture 2"/>
          <p:cNvPicPr>
            <a:picLocks noChangeAspect="1" noChangeArrowheads="1"/>
          </p:cNvPicPr>
          <p:nvPr userDrawn="1"/>
        </p:nvPicPr>
        <p:blipFill>
          <a:blip r:embed="rId2"/>
          <a:srcRect/>
          <a:stretch>
            <a:fillRect/>
          </a:stretch>
        </p:blipFill>
        <p:spPr bwMode="auto">
          <a:xfrm>
            <a:off x="3649663" y="323850"/>
            <a:ext cx="1814512" cy="1398588"/>
          </a:xfrm>
          <a:prstGeom prst="rect">
            <a:avLst/>
          </a:prstGeom>
          <a:noFill/>
          <a:ln w="9525">
            <a:noFill/>
            <a:miter lim="800000"/>
            <a:headEnd/>
            <a:tailEnd/>
          </a:ln>
        </p:spPr>
      </p:pic>
      <p:pic>
        <p:nvPicPr>
          <p:cNvPr id="6" name="Picture 3"/>
          <p:cNvPicPr>
            <a:picLocks noChangeAspect="1" noChangeArrowheads="1"/>
          </p:cNvPicPr>
          <p:nvPr userDrawn="1"/>
        </p:nvPicPr>
        <p:blipFill>
          <a:blip r:embed="rId3"/>
          <a:srcRect/>
          <a:stretch>
            <a:fillRect/>
          </a:stretch>
        </p:blipFill>
        <p:spPr bwMode="auto">
          <a:xfrm>
            <a:off x="4219575" y="6437313"/>
            <a:ext cx="685800" cy="457200"/>
          </a:xfrm>
          <a:prstGeom prst="rect">
            <a:avLst/>
          </a:prstGeom>
          <a:noFill/>
          <a:ln w="9525">
            <a:noFill/>
            <a:miter lim="800000"/>
            <a:headEnd/>
            <a:tailEnd/>
          </a:ln>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a:defRPr>
                <a:solidFill>
                  <a:schemeClr val="bg1"/>
                </a:solidFill>
              </a:defRPr>
            </a:lvl1pPr>
          </a:lstStyle>
          <a:p>
            <a:pPr>
              <a:defRPr/>
            </a:pPr>
            <a:endParaRPr lang="en-GB"/>
          </a:p>
        </p:txBody>
      </p:sp>
      <p:sp>
        <p:nvSpPr>
          <p:cNvPr id="8" name="Rectangle 5"/>
          <p:cNvSpPr>
            <a:spLocks noGrp="1" noChangeArrowheads="1"/>
          </p:cNvSpPr>
          <p:nvPr>
            <p:ph type="ftr" sz="quarter" idx="11"/>
          </p:nvPr>
        </p:nvSpPr>
        <p:spPr>
          <a:xfrm>
            <a:off x="3124200" y="6092825"/>
            <a:ext cx="2895600" cy="476250"/>
          </a:xfrm>
        </p:spPr>
        <p:txBody>
          <a:bodyPr/>
          <a:lstStyle>
            <a:lvl1pPr>
              <a:defRPr>
                <a:solidFill>
                  <a:schemeClr val="bg1"/>
                </a:solidFill>
              </a:defRPr>
            </a:lvl1pPr>
          </a:lstStyle>
          <a:p>
            <a:pPr>
              <a:defRPr/>
            </a:pPr>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a:solidFill>
                  <a:schemeClr val="bg1"/>
                </a:solidFill>
              </a:defRPr>
            </a:lvl1pPr>
          </a:lstStyle>
          <a:p>
            <a:fld id="{408F5F8B-EDFE-4649-A78D-81FFC9FD8980}"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fld id="{B5ECEFE5-B9F3-444B-BE39-7B642FBB2A48}" type="slidenum">
              <a:rPr lang="en-GB" altLang="en-US"/>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fld id="{A6628A0F-3A5C-4CBC-BF46-6EC1D853D432}" type="slidenum">
              <a:rPr lang="en-GB" altLang="en-US"/>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0" y="1125538"/>
            <a:ext cx="9144000" cy="5732462"/>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sz="7600" b="1">
                <a:solidFill>
                  <a:srgbClr val="FFD624"/>
                </a:solidFill>
                <a:latin typeface="Verdana" pitchFamily="34" charset="0"/>
                <a:cs typeface="Arial" charset="0"/>
              </a:defRPr>
            </a:lvl1pPr>
            <a:lvl2pPr marL="742950" indent="-285750" defTabSz="457200" eaLnBrk="0" hangingPunct="0">
              <a:defRPr sz="7600" b="1">
                <a:solidFill>
                  <a:srgbClr val="FFD624"/>
                </a:solidFill>
                <a:latin typeface="Verdana" pitchFamily="34" charset="0"/>
                <a:cs typeface="Arial" charset="0"/>
              </a:defRPr>
            </a:lvl2pPr>
            <a:lvl3pPr marL="1143000" indent="-228600" defTabSz="457200" eaLnBrk="0" hangingPunct="0">
              <a:defRPr sz="7600" b="1">
                <a:solidFill>
                  <a:srgbClr val="FFD624"/>
                </a:solidFill>
                <a:latin typeface="Verdana" pitchFamily="34" charset="0"/>
                <a:cs typeface="Arial" charset="0"/>
              </a:defRPr>
            </a:lvl3pPr>
            <a:lvl4pPr marL="1600200" indent="-228600" defTabSz="457200" eaLnBrk="0" hangingPunct="0">
              <a:defRPr sz="7600" b="1">
                <a:solidFill>
                  <a:srgbClr val="FFD624"/>
                </a:solidFill>
                <a:latin typeface="Verdana" pitchFamily="34" charset="0"/>
                <a:cs typeface="Arial" charset="0"/>
              </a:defRPr>
            </a:lvl4pPr>
            <a:lvl5pPr marL="2057400" indent="-228600" defTabSz="457200" eaLnBrk="0" hangingPunct="0">
              <a:defRPr sz="7600" b="1">
                <a:solidFill>
                  <a:srgbClr val="FFD624"/>
                </a:solidFill>
                <a:latin typeface="Verdana" pitchFamily="34" charset="0"/>
                <a:cs typeface="Arial" charset="0"/>
              </a:defRPr>
            </a:lvl5pPr>
            <a:lvl6pPr marL="2514600" indent="-228600" defTabSz="457200" eaLnBrk="0" fontAlgn="base" hangingPunct="0">
              <a:spcBef>
                <a:spcPct val="0"/>
              </a:spcBef>
              <a:spcAft>
                <a:spcPct val="0"/>
              </a:spcAft>
              <a:defRPr sz="7600" b="1">
                <a:solidFill>
                  <a:srgbClr val="FFD624"/>
                </a:solidFill>
                <a:latin typeface="Verdana" pitchFamily="34" charset="0"/>
                <a:cs typeface="Arial" charset="0"/>
              </a:defRPr>
            </a:lvl6pPr>
            <a:lvl7pPr marL="2971800" indent="-228600" defTabSz="457200" eaLnBrk="0" fontAlgn="base" hangingPunct="0">
              <a:spcBef>
                <a:spcPct val="0"/>
              </a:spcBef>
              <a:spcAft>
                <a:spcPct val="0"/>
              </a:spcAft>
              <a:defRPr sz="7600" b="1">
                <a:solidFill>
                  <a:srgbClr val="FFD624"/>
                </a:solidFill>
                <a:latin typeface="Verdana" pitchFamily="34" charset="0"/>
                <a:cs typeface="Arial" charset="0"/>
              </a:defRPr>
            </a:lvl7pPr>
            <a:lvl8pPr marL="3429000" indent="-228600" defTabSz="457200" eaLnBrk="0" fontAlgn="base" hangingPunct="0">
              <a:spcBef>
                <a:spcPct val="0"/>
              </a:spcBef>
              <a:spcAft>
                <a:spcPct val="0"/>
              </a:spcAft>
              <a:defRPr sz="7600" b="1">
                <a:solidFill>
                  <a:srgbClr val="FFD624"/>
                </a:solidFill>
                <a:latin typeface="Verdana" pitchFamily="34" charset="0"/>
                <a:cs typeface="Arial" charset="0"/>
              </a:defRPr>
            </a:lvl8pPr>
            <a:lvl9pPr marL="3886200" indent="-228600" defTabSz="457200" eaLnBrk="0" fontAlgn="base" hangingPunct="0">
              <a:spcBef>
                <a:spcPct val="0"/>
              </a:spcBef>
              <a:spcAft>
                <a:spcPct val="0"/>
              </a:spcAft>
              <a:defRPr sz="7600" b="1">
                <a:solidFill>
                  <a:srgbClr val="FFD624"/>
                </a:solidFill>
                <a:latin typeface="Verdana" pitchFamily="34" charset="0"/>
                <a:cs typeface="Arial" charset="0"/>
              </a:defRPr>
            </a:lvl9pPr>
          </a:lstStyle>
          <a:p>
            <a:pPr algn="ctr" eaLnBrk="1" hangingPunct="1">
              <a:defRPr/>
            </a:pPr>
            <a:endParaRPr lang="en-US" altLang="en-US" sz="1800" b="0" smtClean="0">
              <a:solidFill>
                <a:srgbClr val="FFFFFF"/>
              </a:solidFill>
            </a:endParaRPr>
          </a:p>
        </p:txBody>
      </p:sp>
      <p:pic>
        <p:nvPicPr>
          <p:cNvPr id="5" name="Picture 2"/>
          <p:cNvPicPr>
            <a:picLocks noChangeAspect="1" noChangeArrowheads="1"/>
          </p:cNvPicPr>
          <p:nvPr userDrawn="1"/>
        </p:nvPicPr>
        <p:blipFill>
          <a:blip r:embed="rId2"/>
          <a:srcRect/>
          <a:stretch>
            <a:fillRect/>
          </a:stretch>
        </p:blipFill>
        <p:spPr bwMode="auto">
          <a:xfrm>
            <a:off x="3649663" y="323850"/>
            <a:ext cx="1814512" cy="1398588"/>
          </a:xfrm>
          <a:prstGeom prst="rect">
            <a:avLst/>
          </a:prstGeom>
          <a:noFill/>
          <a:ln w="9525">
            <a:noFill/>
            <a:miter lim="800000"/>
            <a:headEnd/>
            <a:tailEnd/>
          </a:ln>
        </p:spPr>
      </p:pic>
      <p:pic>
        <p:nvPicPr>
          <p:cNvPr id="6" name="Picture 3"/>
          <p:cNvPicPr>
            <a:picLocks noChangeAspect="1" noChangeArrowheads="1"/>
          </p:cNvPicPr>
          <p:nvPr userDrawn="1"/>
        </p:nvPicPr>
        <p:blipFill>
          <a:blip r:embed="rId3"/>
          <a:srcRect/>
          <a:stretch>
            <a:fillRect/>
          </a:stretch>
        </p:blipFill>
        <p:spPr bwMode="auto">
          <a:xfrm>
            <a:off x="4219575" y="6437313"/>
            <a:ext cx="685800" cy="457200"/>
          </a:xfrm>
          <a:prstGeom prst="rect">
            <a:avLst/>
          </a:prstGeom>
          <a:noFill/>
          <a:ln w="9525">
            <a:noFill/>
            <a:miter lim="800000"/>
            <a:headEnd/>
            <a:tailEnd/>
          </a:ln>
        </p:spPr>
      </p:pic>
      <p:sp>
        <p:nvSpPr>
          <p:cNvPr id="2" name="Title 1"/>
          <p:cNvSpPr>
            <a:spLocks noGrp="1"/>
          </p:cNvSpPr>
          <p:nvPr>
            <p:ph type="title"/>
          </p:nvPr>
        </p:nvSpPr>
        <p:spPr>
          <a:xfrm>
            <a:off x="4139952" y="1700808"/>
            <a:ext cx="4536504" cy="2088232"/>
          </a:xfrm>
        </p:spPr>
        <p:txBody>
          <a:bodyPr/>
          <a:lstStyle>
            <a:lvl1pPr>
              <a:defRPr sz="7600">
                <a:solidFill>
                  <a:srgbClr val="FFD624"/>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67544" y="3933056"/>
            <a:ext cx="3744416" cy="1872208"/>
          </a:xfrm>
        </p:spPr>
        <p:txBody>
          <a:bodyPr/>
          <a:lstStyle>
            <a:lvl1pPr>
              <a:buNone/>
              <a:defRPr sz="3000" b="1" i="0">
                <a:solidFill>
                  <a:schemeClr val="bg1"/>
                </a:solidFill>
              </a:defRPr>
            </a:lvl1pPr>
            <a:lvl3pPr marL="228600" indent="-228600" algn="l">
              <a:defRPr sz="3000" b="1">
                <a:solidFill>
                  <a:schemeClr val="bg1"/>
                </a:solidFill>
              </a:defRPr>
            </a:lvl3pPr>
          </a:lstStyle>
          <a:p>
            <a:pPr lvl="0"/>
            <a:r>
              <a:rPr lang="en-US" smtClean="0"/>
              <a:t>Click to edit Master text styles</a:t>
            </a:r>
          </a:p>
        </p:txBody>
      </p:sp>
      <p:sp>
        <p:nvSpPr>
          <p:cNvPr id="7" name="Rectangle 4"/>
          <p:cNvSpPr>
            <a:spLocks noGrp="1" noChangeArrowheads="1"/>
          </p:cNvSpPr>
          <p:nvPr>
            <p:ph type="dt" sz="half" idx="10"/>
          </p:nvPr>
        </p:nvSpPr>
        <p:spPr>
          <a:xfrm>
            <a:off x="457200" y="6092825"/>
            <a:ext cx="2133600" cy="476250"/>
          </a:xfrm>
        </p:spPr>
        <p:txBody>
          <a:bodyPr/>
          <a:lstStyle>
            <a:lvl1pPr eaLnBrk="0" hangingPunct="0">
              <a:defRPr>
                <a:solidFill>
                  <a:srgbClr val="FFFFFF"/>
                </a:solidFill>
              </a:defRPr>
            </a:lvl1pPr>
          </a:lstStyle>
          <a:p>
            <a:pPr>
              <a:defRPr/>
            </a:pPr>
            <a:endParaRPr lang="en-GB"/>
          </a:p>
        </p:txBody>
      </p:sp>
      <p:sp>
        <p:nvSpPr>
          <p:cNvPr id="8" name="Rectangle 5"/>
          <p:cNvSpPr>
            <a:spLocks noGrp="1" noChangeArrowheads="1"/>
          </p:cNvSpPr>
          <p:nvPr>
            <p:ph type="ftr" sz="quarter" idx="11"/>
          </p:nvPr>
        </p:nvSpPr>
        <p:spPr>
          <a:xfrm>
            <a:off x="3124200" y="6092825"/>
            <a:ext cx="2895600" cy="476250"/>
          </a:xfrm>
        </p:spPr>
        <p:txBody>
          <a:bodyPr/>
          <a:lstStyle>
            <a:lvl1pPr eaLnBrk="0" hangingPunct="0">
              <a:defRPr>
                <a:solidFill>
                  <a:srgbClr val="FFFFFF"/>
                </a:solidFill>
              </a:defRPr>
            </a:lvl1pPr>
          </a:lstStyle>
          <a:p>
            <a:pPr>
              <a:defRPr/>
            </a:pPr>
            <a:endParaRPr/>
          </a:p>
        </p:txBody>
      </p:sp>
      <p:sp>
        <p:nvSpPr>
          <p:cNvPr id="9" name="Rectangle 6"/>
          <p:cNvSpPr>
            <a:spLocks noGrp="1" noChangeArrowheads="1"/>
          </p:cNvSpPr>
          <p:nvPr>
            <p:ph type="sldNum" sz="quarter" idx="12"/>
          </p:nvPr>
        </p:nvSpPr>
        <p:spPr>
          <a:xfrm>
            <a:off x="6553200" y="6092825"/>
            <a:ext cx="2133600" cy="476250"/>
          </a:xfrm>
        </p:spPr>
        <p:txBody>
          <a:bodyPr/>
          <a:lstStyle>
            <a:lvl1pPr eaLnBrk="0" hangingPunct="0">
              <a:defRPr>
                <a:solidFill>
                  <a:srgbClr val="FFFFFF"/>
                </a:solidFill>
              </a:defRPr>
            </a:lvl1pPr>
          </a:lstStyle>
          <a:p>
            <a:fld id="{66FEA668-7645-44D1-9054-36E0F1D4CC8A}" type="slidenum">
              <a:rPr lang="en-GB" altLang="en-US"/>
              <a:pPr/>
              <a:t>‹#›</a:t>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6"/>
          <p:cNvSpPr/>
          <p:nvPr userDrawn="1"/>
        </p:nvSpPr>
        <p:spPr>
          <a:xfrm>
            <a:off x="0" y="0"/>
            <a:ext cx="9144000" cy="989013"/>
          </a:xfrm>
          <a:prstGeom prst="rect">
            <a:avLst/>
          </a:prstGeom>
          <a:solidFill>
            <a:srgbClr val="97BF0D"/>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solidFill>
                <a:srgbClr val="FFFFFF"/>
              </a:solidFill>
            </a:endParaRPr>
          </a:p>
        </p:txBody>
      </p:sp>
      <p:pic>
        <p:nvPicPr>
          <p:cNvPr id="5" name="Picture 3"/>
          <p:cNvPicPr>
            <a:picLocks noChangeAspect="1" noChangeArrowheads="1"/>
          </p:cNvPicPr>
          <p:nvPr userDrawn="1"/>
        </p:nvPicPr>
        <p:blipFill>
          <a:blip r:embed="rId2"/>
          <a:srcRect/>
          <a:stretch>
            <a:fillRect/>
          </a:stretch>
        </p:blipFill>
        <p:spPr bwMode="auto">
          <a:xfrm>
            <a:off x="4254500" y="6457950"/>
            <a:ext cx="611188" cy="407988"/>
          </a:xfrm>
          <a:prstGeom prst="rect">
            <a:avLst/>
          </a:prstGeom>
          <a:noFill/>
          <a:ln w="9525">
            <a:noFill/>
            <a:miter lim="800000"/>
            <a:headEnd/>
            <a:tailEnd/>
          </a:ln>
        </p:spPr>
      </p:pic>
      <p:pic>
        <p:nvPicPr>
          <p:cNvPr id="6" name="Picture 8"/>
          <p:cNvPicPr>
            <a:picLocks noChangeAspect="1" noChangeArrowheads="1"/>
          </p:cNvPicPr>
          <p:nvPr userDrawn="1"/>
        </p:nvPicPr>
        <p:blipFill>
          <a:blip r:embed="rId3"/>
          <a:srcRect/>
          <a:stretch>
            <a:fillRect/>
          </a:stretch>
        </p:blipFill>
        <p:spPr bwMode="auto">
          <a:xfrm>
            <a:off x="3754438" y="306388"/>
            <a:ext cx="1620837" cy="1249362"/>
          </a:xfrm>
          <a:prstGeom prst="rect">
            <a:avLst/>
          </a:prstGeom>
          <a:noFill/>
          <a:ln w="9525">
            <a:noFill/>
            <a:miter lim="800000"/>
            <a:headEnd/>
            <a:tailEnd/>
          </a:ln>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97BF0D"/>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7" name="Rectangle 4"/>
          <p:cNvSpPr>
            <a:spLocks noGrp="1" noChangeArrowheads="1"/>
          </p:cNvSpPr>
          <p:nvPr>
            <p:ph type="dt" sz="half" idx="10"/>
          </p:nvPr>
        </p:nvSpPr>
        <p:spPr>
          <a:xfrm>
            <a:off x="457200" y="6092825"/>
            <a:ext cx="2133600" cy="476250"/>
          </a:xfrm>
        </p:spPr>
        <p:txBody>
          <a:bodyPr/>
          <a:lstStyle>
            <a:lvl1pPr eaLnBrk="0" hangingPunct="0">
              <a:defRPr>
                <a:solidFill>
                  <a:srgbClr val="000000"/>
                </a:solidFill>
              </a:defRPr>
            </a:lvl1pPr>
          </a:lstStyle>
          <a:p>
            <a:pPr>
              <a:defRPr/>
            </a:pPr>
            <a:endParaRPr lang="en-GB"/>
          </a:p>
        </p:txBody>
      </p:sp>
      <p:sp>
        <p:nvSpPr>
          <p:cNvPr id="8" name="Rectangle 5"/>
          <p:cNvSpPr>
            <a:spLocks noGrp="1" noChangeArrowheads="1"/>
          </p:cNvSpPr>
          <p:nvPr>
            <p:ph type="ftr" sz="quarter" idx="11"/>
          </p:nvPr>
        </p:nvSpPr>
        <p:spPr>
          <a:xfrm>
            <a:off x="3124200" y="6092825"/>
            <a:ext cx="2895600" cy="476250"/>
          </a:xfrm>
        </p:spPr>
        <p:txBody>
          <a:bodyPr/>
          <a:lstStyle>
            <a:lvl1pPr eaLnBrk="0" hangingPunct="0">
              <a:defRPr>
                <a:solidFill>
                  <a:srgbClr val="000000"/>
                </a:solidFill>
              </a:defRPr>
            </a:lvl1pPr>
          </a:lstStyle>
          <a:p>
            <a:pPr>
              <a:defRPr/>
            </a:pPr>
            <a:endParaRPr/>
          </a:p>
        </p:txBody>
      </p:sp>
      <p:sp>
        <p:nvSpPr>
          <p:cNvPr id="9" name="Rectangle 6"/>
          <p:cNvSpPr>
            <a:spLocks noGrp="1" noChangeArrowheads="1"/>
          </p:cNvSpPr>
          <p:nvPr>
            <p:ph type="sldNum" sz="quarter" idx="12"/>
          </p:nvPr>
        </p:nvSpPr>
        <p:spPr>
          <a:xfrm>
            <a:off x="6553200" y="6092825"/>
            <a:ext cx="2133600" cy="476250"/>
          </a:xfrm>
        </p:spPr>
        <p:txBody>
          <a:bodyPr/>
          <a:lstStyle>
            <a:lvl1pPr eaLnBrk="0" hangingPunct="0">
              <a:defRPr/>
            </a:lvl1pPr>
          </a:lstStyle>
          <a:p>
            <a:fld id="{A02EF954-CF04-43DF-84D7-2DFAF728569E}" type="slidenum">
              <a:rPr lang="en-GB" altLang="en-US"/>
              <a:pPr/>
              <a:t>‹#›</a:t>
            </a:fld>
            <a:endParaRPr lang="en-GB"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a:p>
        </p:txBody>
      </p:sp>
      <p:sp>
        <p:nvSpPr>
          <p:cNvPr id="6" name="Rectangle 6"/>
          <p:cNvSpPr>
            <a:spLocks noGrp="1" noChangeArrowheads="1"/>
          </p:cNvSpPr>
          <p:nvPr>
            <p:ph type="sldNum" sz="quarter" idx="12"/>
          </p:nvPr>
        </p:nvSpPr>
        <p:spPr/>
        <p:txBody>
          <a:bodyPr/>
          <a:lstStyle>
            <a:lvl1pPr eaLnBrk="0" hangingPunct="0">
              <a:defRPr/>
            </a:lvl1pPr>
          </a:lstStyle>
          <a:p>
            <a:fld id="{90F19972-839B-427C-8FC6-70CFC949D5E1}" type="slidenum">
              <a:rPr lang="en-GB" altLang="en-US"/>
              <a:pPr/>
              <a:t>‹#›</a:t>
            </a:fld>
            <a:endParaRPr lang="en-GB"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GB"/>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a:p>
        </p:txBody>
      </p:sp>
      <p:sp>
        <p:nvSpPr>
          <p:cNvPr id="7" name="Slide Number Placeholder 6"/>
          <p:cNvSpPr>
            <a:spLocks noGrp="1" noChangeArrowheads="1"/>
          </p:cNvSpPr>
          <p:nvPr>
            <p:ph type="sldNum" sz="quarter" idx="12"/>
          </p:nvPr>
        </p:nvSpPr>
        <p:spPr/>
        <p:txBody>
          <a:bodyPr/>
          <a:lstStyle>
            <a:lvl1pPr eaLnBrk="0" hangingPunct="0">
              <a:defRPr/>
            </a:lvl1pPr>
          </a:lstStyle>
          <a:p>
            <a:fld id="{496FC033-3B9D-4283-AAE4-F9353F6114ED}" type="slidenum">
              <a:rPr lang="en-GB" altLang="en-US"/>
              <a:pPr/>
              <a:t>‹#›</a:t>
            </a:fld>
            <a:endParaRPr lang="en-GB"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GB"/>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a:p>
        </p:txBody>
      </p:sp>
      <p:sp>
        <p:nvSpPr>
          <p:cNvPr id="9" name="Rectangle 6"/>
          <p:cNvSpPr>
            <a:spLocks noGrp="1" noChangeArrowheads="1"/>
          </p:cNvSpPr>
          <p:nvPr>
            <p:ph type="sldNum" sz="quarter" idx="12"/>
          </p:nvPr>
        </p:nvSpPr>
        <p:spPr/>
        <p:txBody>
          <a:bodyPr/>
          <a:lstStyle>
            <a:lvl1pPr eaLnBrk="0" hangingPunct="0">
              <a:defRPr/>
            </a:lvl1pPr>
          </a:lstStyle>
          <a:p>
            <a:fld id="{AE78B68E-6BBB-4C8C-89A4-3E3AFD352A4C}" type="slidenum">
              <a:rPr lang="en-GB" altLang="en-US"/>
              <a:pPr/>
              <a:t>‹#›</a:t>
            </a:fld>
            <a:endParaRPr lang="en-GB"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GB"/>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a:p>
        </p:txBody>
      </p:sp>
      <p:sp>
        <p:nvSpPr>
          <p:cNvPr id="5" name="Rectangle 6"/>
          <p:cNvSpPr>
            <a:spLocks noGrp="1" noChangeArrowheads="1"/>
          </p:cNvSpPr>
          <p:nvPr>
            <p:ph type="sldNum" sz="quarter" idx="12"/>
          </p:nvPr>
        </p:nvSpPr>
        <p:spPr/>
        <p:txBody>
          <a:bodyPr/>
          <a:lstStyle>
            <a:lvl1pPr eaLnBrk="0" hangingPunct="0">
              <a:defRPr/>
            </a:lvl1pPr>
          </a:lstStyle>
          <a:p>
            <a:fld id="{6B79A283-D91C-4FC7-980B-48DD17AD868B}" type="slidenum">
              <a:rPr lang="en-GB" altLang="en-US"/>
              <a:pPr/>
              <a:t>‹#›</a:t>
            </a:fld>
            <a:endParaRPr lang="en-GB"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GB"/>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a:p>
        </p:txBody>
      </p:sp>
      <p:sp>
        <p:nvSpPr>
          <p:cNvPr id="4" name="Rectangle 6"/>
          <p:cNvSpPr>
            <a:spLocks noGrp="1" noChangeArrowheads="1"/>
          </p:cNvSpPr>
          <p:nvPr>
            <p:ph type="sldNum" sz="quarter" idx="12"/>
          </p:nvPr>
        </p:nvSpPr>
        <p:spPr/>
        <p:txBody>
          <a:bodyPr/>
          <a:lstStyle>
            <a:lvl1pPr eaLnBrk="0" hangingPunct="0">
              <a:defRPr/>
            </a:lvl1pPr>
          </a:lstStyle>
          <a:p>
            <a:fld id="{8025F1A8-20AD-45CF-990A-05E843F934F1}" type="slidenum">
              <a:rPr lang="en-GB" altLang="en-US"/>
              <a:pPr/>
              <a:t>‹#›</a:t>
            </a:fld>
            <a:endParaRPr lang="en-GB"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GB"/>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a:p>
        </p:txBody>
      </p:sp>
      <p:sp>
        <p:nvSpPr>
          <p:cNvPr id="7" name="Slide Number Placeholder 6"/>
          <p:cNvSpPr>
            <a:spLocks noGrp="1" noChangeArrowheads="1"/>
          </p:cNvSpPr>
          <p:nvPr>
            <p:ph type="sldNum" sz="quarter" idx="12"/>
          </p:nvPr>
        </p:nvSpPr>
        <p:spPr/>
        <p:txBody>
          <a:bodyPr/>
          <a:lstStyle>
            <a:lvl1pPr eaLnBrk="0" hangingPunct="0">
              <a:defRPr/>
            </a:lvl1pPr>
          </a:lstStyle>
          <a:p>
            <a:fld id="{C52A8BE5-6D61-4AA5-AA70-C2D7613F49AF}" type="slidenum">
              <a:rPr lang="en-GB" altLang="en-US"/>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6"/>
          <p:cNvSpPr/>
          <p:nvPr userDrawn="1"/>
        </p:nvSpPr>
        <p:spPr>
          <a:xfrm>
            <a:off x="0" y="0"/>
            <a:ext cx="9144000" cy="989013"/>
          </a:xfrm>
          <a:prstGeom prst="rect">
            <a:avLst/>
          </a:prstGeom>
          <a:solidFill>
            <a:srgbClr val="97BF0D"/>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b="0"/>
          </a:p>
        </p:txBody>
      </p:sp>
      <p:pic>
        <p:nvPicPr>
          <p:cNvPr id="5" name="Picture 3"/>
          <p:cNvPicPr>
            <a:picLocks noChangeAspect="1" noChangeArrowheads="1"/>
          </p:cNvPicPr>
          <p:nvPr userDrawn="1"/>
        </p:nvPicPr>
        <p:blipFill>
          <a:blip r:embed="rId2"/>
          <a:srcRect/>
          <a:stretch>
            <a:fillRect/>
          </a:stretch>
        </p:blipFill>
        <p:spPr bwMode="auto">
          <a:xfrm>
            <a:off x="4254500" y="6457950"/>
            <a:ext cx="611188" cy="407988"/>
          </a:xfrm>
          <a:prstGeom prst="rect">
            <a:avLst/>
          </a:prstGeom>
          <a:noFill/>
          <a:ln w="9525">
            <a:noFill/>
            <a:miter lim="800000"/>
            <a:headEnd/>
            <a:tailEnd/>
          </a:ln>
        </p:spPr>
      </p:pic>
      <p:pic>
        <p:nvPicPr>
          <p:cNvPr id="6" name="Picture 8"/>
          <p:cNvPicPr>
            <a:picLocks noChangeAspect="1" noChangeArrowheads="1"/>
          </p:cNvPicPr>
          <p:nvPr userDrawn="1"/>
        </p:nvPicPr>
        <p:blipFill>
          <a:blip r:embed="rId3"/>
          <a:srcRect/>
          <a:stretch>
            <a:fillRect/>
          </a:stretch>
        </p:blipFill>
        <p:spPr bwMode="auto">
          <a:xfrm>
            <a:off x="3754438" y="306388"/>
            <a:ext cx="1620837" cy="1249362"/>
          </a:xfrm>
          <a:prstGeom prst="rect">
            <a:avLst/>
          </a:prstGeom>
          <a:noFill/>
          <a:ln w="9525">
            <a:noFill/>
            <a:miter lim="800000"/>
            <a:headEnd/>
            <a:tailEnd/>
          </a:ln>
        </p:spPr>
      </p:pic>
      <p:sp>
        <p:nvSpPr>
          <p:cNvPr id="2" name="Title 1"/>
          <p:cNvSpPr>
            <a:spLocks noGrp="1"/>
          </p:cNvSpPr>
          <p:nvPr>
            <p:ph type="title"/>
          </p:nvPr>
        </p:nvSpPr>
        <p:spPr>
          <a:xfrm>
            <a:off x="468313" y="1556271"/>
            <a:ext cx="8229600" cy="936625"/>
          </a:xfrm>
        </p:spPr>
        <p:txBody>
          <a:bodyPr/>
          <a:lstStyle/>
          <a:p>
            <a:r>
              <a:rPr lang="en-US" dirty="0" smtClean="0"/>
              <a:t>Click to edit Master title style</a:t>
            </a:r>
            <a:endParaRPr lang="en-GB" dirty="0"/>
          </a:p>
        </p:txBody>
      </p:sp>
      <p:sp>
        <p:nvSpPr>
          <p:cNvPr id="11" name="Content Placeholder 2"/>
          <p:cNvSpPr>
            <a:spLocks noGrp="1"/>
          </p:cNvSpPr>
          <p:nvPr>
            <p:ph idx="1"/>
          </p:nvPr>
        </p:nvSpPr>
        <p:spPr>
          <a:xfrm>
            <a:off x="457200" y="2636912"/>
            <a:ext cx="8229600" cy="3384476"/>
          </a:xfrm>
        </p:spPr>
        <p:txBody>
          <a:bodyPr/>
          <a:lstStyle>
            <a:lvl1pPr marL="0" indent="-342900">
              <a:buClr>
                <a:srgbClr val="0F5494"/>
              </a:buClr>
              <a:buSzPct val="120000"/>
              <a:buFont typeface="Arial" pitchFamily="34" charset="0"/>
              <a:buChar char="•"/>
              <a:defRPr/>
            </a:lvl1pPr>
            <a:lvl2pPr>
              <a:buClr>
                <a:srgbClr val="97BF0D"/>
              </a:buClr>
              <a:defRPr/>
            </a:lvl2pPr>
            <a:lvl3pPr>
              <a:buFontTx/>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7" name="Rectangle 4"/>
          <p:cNvSpPr>
            <a:spLocks noGrp="1" noChangeArrowheads="1"/>
          </p:cNvSpPr>
          <p:nvPr>
            <p:ph type="dt" sz="half" idx="10"/>
          </p:nvPr>
        </p:nvSpPr>
        <p:spPr>
          <a:xfrm>
            <a:off x="457200" y="6092825"/>
            <a:ext cx="2133600" cy="476250"/>
          </a:xfrm>
        </p:spPr>
        <p:txBody>
          <a:bodyPr/>
          <a:lstStyle>
            <a:lvl1pPr>
              <a:defRPr>
                <a:solidFill>
                  <a:schemeClr val="tx1"/>
                </a:solidFill>
              </a:defRPr>
            </a:lvl1pPr>
          </a:lstStyle>
          <a:p>
            <a:pPr>
              <a:defRPr/>
            </a:pPr>
            <a:endParaRPr lang="en-GB"/>
          </a:p>
        </p:txBody>
      </p:sp>
      <p:sp>
        <p:nvSpPr>
          <p:cNvPr id="8" name="Rectangle 5"/>
          <p:cNvSpPr>
            <a:spLocks noGrp="1" noChangeArrowheads="1"/>
          </p:cNvSpPr>
          <p:nvPr>
            <p:ph type="ftr" sz="quarter" idx="11"/>
          </p:nvPr>
        </p:nvSpPr>
        <p:spPr>
          <a:xfrm>
            <a:off x="3124200" y="6092825"/>
            <a:ext cx="2895600" cy="476250"/>
          </a:xfrm>
        </p:spPr>
        <p:txBody>
          <a:bodyPr/>
          <a:lstStyle>
            <a:lvl1pPr>
              <a:defRPr>
                <a:solidFill>
                  <a:schemeClr val="tx1"/>
                </a:solidFill>
              </a:defRPr>
            </a:lvl1pPr>
          </a:lstStyle>
          <a:p>
            <a:pPr>
              <a:defRPr/>
            </a:pPr>
            <a:endParaRPr/>
          </a:p>
        </p:txBody>
      </p:sp>
      <p:sp>
        <p:nvSpPr>
          <p:cNvPr id="9" name="Rectangle 6"/>
          <p:cNvSpPr>
            <a:spLocks noGrp="1" noChangeArrowheads="1"/>
          </p:cNvSpPr>
          <p:nvPr>
            <p:ph type="sldNum" sz="quarter" idx="12"/>
          </p:nvPr>
        </p:nvSpPr>
        <p:spPr>
          <a:xfrm>
            <a:off x="6553200" y="6092825"/>
            <a:ext cx="2133600" cy="476250"/>
          </a:xfrm>
        </p:spPr>
        <p:txBody>
          <a:bodyPr/>
          <a:lstStyle>
            <a:lvl1pPr>
              <a:defRPr/>
            </a:lvl1pPr>
          </a:lstStyle>
          <a:p>
            <a:fld id="{C6FE2AB0-DBE8-472C-BB37-9B6130E19857}" type="slidenum">
              <a:rPr lang="en-GB" altLang="en-US"/>
              <a:pPr/>
              <a:t>‹#›</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GB"/>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a:p>
        </p:txBody>
      </p:sp>
      <p:sp>
        <p:nvSpPr>
          <p:cNvPr id="7" name="Slide Number Placeholder 6"/>
          <p:cNvSpPr>
            <a:spLocks noGrp="1" noChangeArrowheads="1"/>
          </p:cNvSpPr>
          <p:nvPr>
            <p:ph type="sldNum" sz="quarter" idx="12"/>
          </p:nvPr>
        </p:nvSpPr>
        <p:spPr/>
        <p:txBody>
          <a:bodyPr/>
          <a:lstStyle>
            <a:lvl1pPr eaLnBrk="0" hangingPunct="0">
              <a:defRPr/>
            </a:lvl1pPr>
          </a:lstStyle>
          <a:p>
            <a:fld id="{C7961E08-5801-4E06-923D-2D4CFF7A770F}" type="slidenum">
              <a:rPr lang="en-GB" altLang="en-US"/>
              <a:pPr/>
              <a:t>‹#›</a:t>
            </a:fld>
            <a:endParaRPr lang="en-GB"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a:p>
        </p:txBody>
      </p:sp>
      <p:sp>
        <p:nvSpPr>
          <p:cNvPr id="6" name="Rectangle 6"/>
          <p:cNvSpPr>
            <a:spLocks noGrp="1" noChangeArrowheads="1"/>
          </p:cNvSpPr>
          <p:nvPr>
            <p:ph type="sldNum" sz="quarter" idx="12"/>
          </p:nvPr>
        </p:nvSpPr>
        <p:spPr/>
        <p:txBody>
          <a:bodyPr/>
          <a:lstStyle>
            <a:lvl1pPr eaLnBrk="0" hangingPunct="0">
              <a:defRPr/>
            </a:lvl1pPr>
          </a:lstStyle>
          <a:p>
            <a:fld id="{337ADD77-6586-4057-AA38-A4E2783B32B0}" type="slidenum">
              <a:rPr lang="en-GB" altLang="en-US"/>
              <a:pPr/>
              <a:t>‹#›</a:t>
            </a:fld>
            <a:endParaRPr lang="en-GB"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GB"/>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a:p>
        </p:txBody>
      </p:sp>
      <p:sp>
        <p:nvSpPr>
          <p:cNvPr id="6" name="Rectangle 6"/>
          <p:cNvSpPr>
            <a:spLocks noGrp="1" noChangeArrowheads="1"/>
          </p:cNvSpPr>
          <p:nvPr>
            <p:ph type="sldNum" sz="quarter" idx="12"/>
          </p:nvPr>
        </p:nvSpPr>
        <p:spPr/>
        <p:txBody>
          <a:bodyPr/>
          <a:lstStyle>
            <a:lvl1pPr eaLnBrk="0" hangingPunct="0">
              <a:defRPr/>
            </a:lvl1pPr>
          </a:lstStyle>
          <a:p>
            <a:fld id="{C69C0150-AFE0-4DBE-8953-C9113021FB9D}" type="slidenum">
              <a:rPr lang="en-GB" altLang="en-US"/>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5"/>
          <p:cNvSpPr>
            <a:spLocks noGrp="1" noChangeArrowheads="1"/>
          </p:cNvSpPr>
          <p:nvPr>
            <p:ph type="ftr" sz="quarter" idx="11"/>
          </p:nvPr>
        </p:nvSpPr>
        <p:spPr/>
        <p:txBody>
          <a:bodyPr/>
          <a:lstStyle>
            <a:lvl1pPr>
              <a:defRPr/>
            </a:lvl1pPr>
          </a:lstStyle>
          <a:p>
            <a:pPr>
              <a:defRPr/>
            </a:pPr>
            <a:endParaRPr/>
          </a:p>
        </p:txBody>
      </p:sp>
      <p:sp>
        <p:nvSpPr>
          <p:cNvPr id="6" name="Rectangle 6"/>
          <p:cNvSpPr>
            <a:spLocks noGrp="1" noChangeArrowheads="1"/>
          </p:cNvSpPr>
          <p:nvPr>
            <p:ph type="sldNum" sz="quarter" idx="12"/>
          </p:nvPr>
        </p:nvSpPr>
        <p:spPr/>
        <p:txBody>
          <a:bodyPr/>
          <a:lstStyle>
            <a:lvl1pPr>
              <a:defRPr/>
            </a:lvl1pPr>
          </a:lstStyle>
          <a:p>
            <a:fld id="{DFA9C51E-21D6-4C1B-AA8E-E733C4DEF7E2}" type="slidenum">
              <a:rPr lang="en-GB" altLang="en-US"/>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fld id="{366BE001-989F-42B8-814E-9A7183E82C60}" type="slidenum">
              <a:rPr lang="en-GB" altLang="en-US"/>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5"/>
          <p:cNvSpPr>
            <a:spLocks noGrp="1" noChangeArrowheads="1"/>
          </p:cNvSpPr>
          <p:nvPr>
            <p:ph type="ftr" sz="quarter" idx="11"/>
          </p:nvPr>
        </p:nvSpPr>
        <p:spPr/>
        <p:txBody>
          <a:bodyPr/>
          <a:lstStyle>
            <a:lvl1pPr>
              <a:defRPr/>
            </a:lvl1pPr>
          </a:lstStyle>
          <a:p>
            <a:pPr>
              <a:defRPr/>
            </a:pPr>
            <a:endParaRPr/>
          </a:p>
        </p:txBody>
      </p:sp>
      <p:sp>
        <p:nvSpPr>
          <p:cNvPr id="9" name="Rectangle 6"/>
          <p:cNvSpPr>
            <a:spLocks noGrp="1" noChangeArrowheads="1"/>
          </p:cNvSpPr>
          <p:nvPr>
            <p:ph type="sldNum" sz="quarter" idx="12"/>
          </p:nvPr>
        </p:nvSpPr>
        <p:spPr/>
        <p:txBody>
          <a:bodyPr/>
          <a:lstStyle>
            <a:lvl1pPr>
              <a:defRPr/>
            </a:lvl1pPr>
          </a:lstStyle>
          <a:p>
            <a:fld id="{E3C2C4A4-607F-45BF-B8AB-762F50ED1743}" type="slidenum">
              <a:rPr lang="en-GB" altLang="en-US"/>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5"/>
          <p:cNvSpPr>
            <a:spLocks noGrp="1" noChangeArrowheads="1"/>
          </p:cNvSpPr>
          <p:nvPr>
            <p:ph type="ftr" sz="quarter" idx="11"/>
          </p:nvPr>
        </p:nvSpPr>
        <p:spPr/>
        <p:txBody>
          <a:bodyPr/>
          <a:lstStyle>
            <a:lvl1pPr>
              <a:defRPr/>
            </a:lvl1pPr>
          </a:lstStyle>
          <a:p>
            <a:pPr>
              <a:defRPr/>
            </a:pPr>
            <a:endParaRPr/>
          </a:p>
        </p:txBody>
      </p:sp>
      <p:sp>
        <p:nvSpPr>
          <p:cNvPr id="5" name="Rectangle 6"/>
          <p:cNvSpPr>
            <a:spLocks noGrp="1" noChangeArrowheads="1"/>
          </p:cNvSpPr>
          <p:nvPr>
            <p:ph type="sldNum" sz="quarter" idx="12"/>
          </p:nvPr>
        </p:nvSpPr>
        <p:spPr/>
        <p:txBody>
          <a:bodyPr/>
          <a:lstStyle>
            <a:lvl1pPr>
              <a:defRPr/>
            </a:lvl1pPr>
          </a:lstStyle>
          <a:p>
            <a:fld id="{CD59FB30-2E77-4095-A098-6C65DFA35483}" type="slidenum">
              <a:rPr lang="en-GB" altLang="en-US"/>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5"/>
          <p:cNvSpPr>
            <a:spLocks noGrp="1" noChangeArrowheads="1"/>
          </p:cNvSpPr>
          <p:nvPr>
            <p:ph type="ftr" sz="quarter" idx="11"/>
          </p:nvPr>
        </p:nvSpPr>
        <p:spPr/>
        <p:txBody>
          <a:bodyPr/>
          <a:lstStyle>
            <a:lvl1pPr>
              <a:defRPr/>
            </a:lvl1pPr>
          </a:lstStyle>
          <a:p>
            <a:pPr>
              <a:defRPr/>
            </a:pPr>
            <a:endParaRPr/>
          </a:p>
        </p:txBody>
      </p:sp>
      <p:sp>
        <p:nvSpPr>
          <p:cNvPr id="4" name="Rectangle 6"/>
          <p:cNvSpPr>
            <a:spLocks noGrp="1" noChangeArrowheads="1"/>
          </p:cNvSpPr>
          <p:nvPr>
            <p:ph type="sldNum" sz="quarter" idx="12"/>
          </p:nvPr>
        </p:nvSpPr>
        <p:spPr/>
        <p:txBody>
          <a:bodyPr/>
          <a:lstStyle>
            <a:lvl1pPr>
              <a:defRPr/>
            </a:lvl1pPr>
          </a:lstStyle>
          <a:p>
            <a:fld id="{83083D72-5978-4E13-87CD-8EB75EA6B7E7}" type="slidenum">
              <a:rPr lang="en-GB" altLang="en-US"/>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fld id="{17F7A0B8-311A-4232-87CD-A7F3C8C64DF6}" type="slidenum">
              <a:rPr lang="en-GB" altLang="en-US"/>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p:txBody>
          <a:bodyPr/>
          <a:lstStyle>
            <a:lvl1pPr>
              <a:defRPr/>
            </a:lvl1pPr>
          </a:lstStyle>
          <a:p>
            <a:pPr>
              <a:defRPr/>
            </a:pPr>
            <a:endParaRPr lang="en-GB"/>
          </a:p>
        </p:txBody>
      </p:sp>
      <p:sp>
        <p:nvSpPr>
          <p:cNvPr id="6" name="Footer Placeholder 5"/>
          <p:cNvSpPr>
            <a:spLocks noGrp="1" noChangeArrowheads="1"/>
          </p:cNvSpPr>
          <p:nvPr>
            <p:ph type="ftr" sz="quarter" idx="11"/>
          </p:nvPr>
        </p:nvSpPr>
        <p:spPr/>
        <p:txBody>
          <a:bodyPr/>
          <a:lstStyle>
            <a:lvl1pPr>
              <a:defRPr/>
            </a:lvl1pPr>
          </a:lstStyle>
          <a:p>
            <a:pPr>
              <a:defRPr/>
            </a:pPr>
            <a:endParaRPr/>
          </a:p>
        </p:txBody>
      </p:sp>
      <p:sp>
        <p:nvSpPr>
          <p:cNvPr id="7" name="Slide Number Placeholder 6"/>
          <p:cNvSpPr>
            <a:spLocks noGrp="1" noChangeArrowheads="1"/>
          </p:cNvSpPr>
          <p:nvPr>
            <p:ph type="sldNum" sz="quarter" idx="12"/>
          </p:nvPr>
        </p:nvSpPr>
        <p:spPr/>
        <p:txBody>
          <a:bodyPr/>
          <a:lstStyle>
            <a:lvl1pPr>
              <a:defRPr/>
            </a:lvl1pPr>
          </a:lstStyle>
          <a:p>
            <a:fld id="{EE6E201C-069D-44FD-8220-6ECCA5D091D4}" type="slidenum">
              <a:rPr lang="en-GB" altLang="en-US"/>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lang="en-GB" sz="1400" b="0" kern="1200">
                <a:solidFill>
                  <a:schemeClr val="tx1"/>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Arial" charset="0"/>
              </a:defRPr>
            </a:lvl1pPr>
          </a:lstStyle>
          <a:p>
            <a:fld id="{F608024B-D6B3-4BF6-B4FF-76A5A51BB33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5040" r:id="rId1"/>
    <p:sldLayoutId id="2147485041" r:id="rId2"/>
    <p:sldLayoutId id="2147485042" r:id="rId3"/>
    <p:sldLayoutId id="2147485043" r:id="rId4"/>
    <p:sldLayoutId id="2147485044" r:id="rId5"/>
    <p:sldLayoutId id="2147485045" r:id="rId6"/>
    <p:sldLayoutId id="2147485046" r:id="rId7"/>
    <p:sldLayoutId id="2147485047" r:id="rId8"/>
    <p:sldLayoutId id="2147485048" r:id="rId9"/>
    <p:sldLayoutId id="2147485049" r:id="rId10"/>
    <p:sldLayoutId id="2147485050"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smtClean="0"/>
              <a:t>Lorem ipsum</a:t>
            </a:r>
          </a:p>
        </p:txBody>
      </p:sp>
      <p:sp>
        <p:nvSpPr>
          <p:cNvPr id="2051"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mj-lt"/>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lang="en-GB" sz="1400" b="0" kern="1200">
                <a:solidFill>
                  <a:srgbClr val="000000"/>
                </a:solidFill>
                <a:latin typeface="+mj-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Arial" charset="0"/>
              </a:defRPr>
            </a:lvl1pPr>
          </a:lstStyle>
          <a:p>
            <a:fld id="{C09CB777-456F-41DA-843E-B77D185DB0CE}"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5051" r:id="rId1"/>
    <p:sldLayoutId id="2147485052" r:id="rId2"/>
    <p:sldLayoutId id="2147485053" r:id="rId3"/>
    <p:sldLayoutId id="2147485054" r:id="rId4"/>
    <p:sldLayoutId id="2147485055" r:id="rId5"/>
    <p:sldLayoutId id="2147485056" r:id="rId6"/>
    <p:sldLayoutId id="2147485057" r:id="rId7"/>
    <p:sldLayoutId id="2147485058" r:id="rId8"/>
    <p:sldLayoutId id="2147485059" r:id="rId9"/>
    <p:sldLayoutId id="2147485060" r:id="rId10"/>
    <p:sldLayoutId id="2147485061"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rgbClr val="0F5494"/>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hyperlink" Target="http://www.europarl.europa.eu/RegData/questions/reponses_qe/2017/004628/P8_RE(2017)004628(ANN1)_XL.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Georges.kremlis@ext.ec.europa.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95288" y="3086100"/>
            <a:ext cx="8280400" cy="2087563"/>
          </a:xfrm>
        </p:spPr>
        <p:txBody>
          <a:bodyPr/>
          <a:lstStyle/>
          <a:p>
            <a:pPr algn="ctr"/>
            <a:r>
              <a:rPr lang="en-GB" altLang="en-US" sz="2400" smtClean="0"/>
              <a:t/>
            </a:r>
            <a:br>
              <a:rPr lang="en-GB" altLang="en-US" sz="2400" smtClean="0"/>
            </a:br>
            <a:r>
              <a:rPr lang="en-GB" altLang="en-US" sz="2400" smtClean="0"/>
              <a:t/>
            </a:r>
            <a:br>
              <a:rPr lang="en-GB" altLang="en-US" sz="2400" smtClean="0"/>
            </a:br>
            <a:r>
              <a:rPr lang="en-GB" altLang="en-US" sz="2400" smtClean="0"/>
              <a:t/>
            </a:r>
            <a:br>
              <a:rPr lang="en-GB" altLang="en-US" sz="2400" smtClean="0"/>
            </a:br>
            <a:r>
              <a:rPr lang="en-GB" altLang="en-US" sz="2400" smtClean="0"/>
              <a:t/>
            </a:r>
            <a:br>
              <a:rPr lang="en-GB" altLang="en-US" sz="2400" smtClean="0"/>
            </a:br>
            <a:r>
              <a:rPr lang="en-GB" altLang="en-US" sz="2400" smtClean="0"/>
              <a:t/>
            </a:r>
            <a:br>
              <a:rPr lang="en-GB" altLang="en-US" sz="2400" smtClean="0"/>
            </a:br>
            <a:r>
              <a:rPr lang="en-GB" altLang="en-US" sz="2400" smtClean="0"/>
              <a:t/>
            </a:r>
            <a:br>
              <a:rPr lang="en-GB" altLang="en-US" sz="2400" smtClean="0"/>
            </a:br>
            <a:r>
              <a:rPr lang="en-GB" altLang="en-US" sz="3600" smtClean="0">
                <a:solidFill>
                  <a:schemeClr val="bg1"/>
                </a:solidFill>
              </a:rPr>
              <a:t>Circular Economy and Insularity</a:t>
            </a:r>
            <a:r>
              <a:rPr lang="en-GB" altLang="en-US" sz="2400" smtClean="0"/>
              <a:t/>
            </a:r>
            <a:br>
              <a:rPr lang="en-GB" altLang="en-US" sz="2400" smtClean="0"/>
            </a:br>
            <a:r>
              <a:rPr lang="en-GB" altLang="en-US" sz="2400" smtClean="0"/>
              <a:t/>
            </a:r>
            <a:br>
              <a:rPr lang="en-GB" altLang="en-US" sz="2400" smtClean="0"/>
            </a:br>
            <a:r>
              <a:rPr lang="en-GB" altLang="en-US" sz="2400" smtClean="0"/>
              <a:t/>
            </a:r>
            <a:br>
              <a:rPr lang="en-GB" altLang="en-US" sz="2400" smtClean="0"/>
            </a:br>
            <a:r>
              <a:rPr lang="en-GB" altLang="en-US" sz="2400" smtClean="0"/>
              <a:t/>
            </a:r>
            <a:br>
              <a:rPr lang="en-GB" altLang="en-US" sz="2400" smtClean="0"/>
            </a:br>
            <a:r>
              <a:rPr lang="en-GB" altLang="en-US" sz="2400" smtClean="0"/>
              <a:t/>
            </a:r>
            <a:br>
              <a:rPr lang="en-GB" altLang="en-US" sz="2400" smtClean="0"/>
            </a:br>
            <a:endParaRPr lang="en-GB" altLang="en-US" sz="2000" smtClean="0"/>
          </a:p>
        </p:txBody>
      </p:sp>
      <p:sp>
        <p:nvSpPr>
          <p:cNvPr id="2" name="Rectangle 1"/>
          <p:cNvSpPr/>
          <p:nvPr/>
        </p:nvSpPr>
        <p:spPr>
          <a:xfrm>
            <a:off x="1366838" y="5018088"/>
            <a:ext cx="6337300" cy="1476375"/>
          </a:xfrm>
          <a:prstGeom prst="rect">
            <a:avLst/>
          </a:prstGeom>
        </p:spPr>
        <p:txBody>
          <a:bodyPr>
            <a:spAutoFit/>
          </a:bodyPr>
          <a:lstStyle/>
          <a:p>
            <a:pPr marL="358775" indent="-358775" algn="ctr">
              <a:defRPr/>
            </a:pPr>
            <a:r>
              <a:rPr lang="en-GB" altLang="en-US" sz="1800" kern="0" dirty="0">
                <a:solidFill>
                  <a:schemeClr val="bg1"/>
                </a:solidFill>
                <a:latin typeface="Verdana"/>
                <a:ea typeface="+mj-ea"/>
                <a:cs typeface="+mj-cs"/>
              </a:rPr>
              <a:t>       </a:t>
            </a:r>
          </a:p>
          <a:p>
            <a:pPr marL="358775" indent="-358775">
              <a:defRPr/>
            </a:pPr>
            <a:r>
              <a:rPr lang="en-GB" altLang="en-US" sz="1800" kern="0" dirty="0">
                <a:solidFill>
                  <a:schemeClr val="bg1"/>
                </a:solidFill>
                <a:latin typeface="Verdana"/>
                <a:ea typeface="+mj-ea"/>
                <a:cs typeface="+mj-cs"/>
              </a:rPr>
              <a:t>    George KREMLIS</a:t>
            </a:r>
          </a:p>
          <a:p>
            <a:pPr marL="358775" indent="-358775">
              <a:defRPr/>
            </a:pPr>
            <a:r>
              <a:rPr lang="en-GB" altLang="en-US" sz="1800" kern="0" dirty="0">
                <a:solidFill>
                  <a:schemeClr val="bg1"/>
                </a:solidFill>
                <a:latin typeface="Verdana"/>
                <a:ea typeface="+mj-ea"/>
                <a:cs typeface="+mj-cs"/>
              </a:rPr>
              <a:t>    Honorary Director</a:t>
            </a:r>
          </a:p>
          <a:p>
            <a:pPr marL="358775" indent="-358775">
              <a:defRPr/>
            </a:pPr>
            <a:r>
              <a:rPr lang="en-GB" altLang="en-US" sz="1800" kern="0" dirty="0">
                <a:solidFill>
                  <a:schemeClr val="bg1"/>
                </a:solidFill>
                <a:latin typeface="Verdana"/>
                <a:ea typeface="+mj-ea"/>
                <a:cs typeface="+mj-cs"/>
              </a:rPr>
              <a:t>    European Commission</a:t>
            </a:r>
          </a:p>
          <a:p>
            <a:pPr marL="358775" indent="-358775">
              <a:defRPr/>
            </a:pPr>
            <a:r>
              <a:rPr lang="en-GB" altLang="en-US" sz="1800" kern="0" dirty="0">
                <a:solidFill>
                  <a:schemeClr val="bg1"/>
                </a:solidFill>
                <a:latin typeface="Verdana"/>
                <a:ea typeface="+mj-ea"/>
                <a:cs typeface="+mj-cs"/>
              </a:rPr>
              <a:t>    DGENV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1341438"/>
            <a:ext cx="8229600" cy="936625"/>
          </a:xfrm>
        </p:spPr>
        <p:txBody>
          <a:bodyPr/>
          <a:lstStyle/>
          <a:p>
            <a:r>
              <a:rPr lang="de-DE" altLang="en-US" smtClean="0"/>
              <a:t>State of the art</a:t>
            </a:r>
          </a:p>
        </p:txBody>
      </p:sp>
      <p:sp>
        <p:nvSpPr>
          <p:cNvPr id="33795" name="Content Placeholder 2"/>
          <p:cNvSpPr>
            <a:spLocks noGrp="1"/>
          </p:cNvSpPr>
          <p:nvPr>
            <p:ph idx="1"/>
          </p:nvPr>
        </p:nvSpPr>
        <p:spPr>
          <a:xfrm>
            <a:off x="468313" y="2349500"/>
            <a:ext cx="8229600" cy="3384550"/>
          </a:xfrm>
        </p:spPr>
        <p:txBody>
          <a:bodyPr/>
          <a:lstStyle/>
          <a:p>
            <a:pPr marL="342900">
              <a:defRPr/>
            </a:pPr>
            <a:r>
              <a:rPr lang="en-GB" altLang="en-US" dirty="0"/>
              <a:t>T</a:t>
            </a:r>
            <a:r>
              <a:rPr lang="en-GB" altLang="en-US" dirty="0" smtClean="0"/>
              <a:t>hree </a:t>
            </a:r>
            <a:r>
              <a:rPr lang="en-GB" altLang="en-US" dirty="0"/>
              <a:t>conferences held in in Corsica – France, </a:t>
            </a:r>
            <a:r>
              <a:rPr lang="en-GB" altLang="en-US" dirty="0" smtClean="0"/>
              <a:t>Heraklion/Crete-Greece </a:t>
            </a:r>
            <a:r>
              <a:rPr lang="en-GB" altLang="en-US" dirty="0"/>
              <a:t>and La Valletta-Malta, attended also by high level representatives of the Commission and of islands States and regions (e.g. DG ENV </a:t>
            </a:r>
            <a:r>
              <a:rPr lang="en-GB" altLang="en-US" dirty="0" err="1"/>
              <a:t>Calleja</a:t>
            </a:r>
            <a:r>
              <a:rPr lang="en-GB" altLang="en-US" dirty="0"/>
              <a:t>-Crespo attended the Conference in </a:t>
            </a:r>
            <a:r>
              <a:rPr lang="en-GB" altLang="en-US" dirty="0" smtClean="0"/>
              <a:t>Corsica)</a:t>
            </a:r>
          </a:p>
          <a:p>
            <a:pPr marL="342900">
              <a:defRPr/>
            </a:pPr>
            <a:r>
              <a:rPr lang="en-GB" altLang="en-US" dirty="0" smtClean="0"/>
              <a:t>The </a:t>
            </a:r>
            <a:r>
              <a:rPr lang="en-GB" altLang="en-US" dirty="0"/>
              <a:t>next conference will take place again in </a:t>
            </a:r>
            <a:r>
              <a:rPr lang="en-GB" altLang="en-US" dirty="0" smtClean="0"/>
              <a:t>Chania/Crete </a:t>
            </a:r>
            <a:r>
              <a:rPr lang="en-GB" altLang="en-US" dirty="0"/>
              <a:t>on 20-21 September 2018 </a:t>
            </a:r>
            <a:endParaRPr lang="en-GB" altLang="en-US" dirty="0" smtClean="0"/>
          </a:p>
          <a:p>
            <a:pPr>
              <a:buFontTx/>
              <a:buChar char="•"/>
              <a:defRPr/>
            </a:pPr>
            <a:endParaRPr lang="en-GB" altLang="en-US" dirty="0" smtClean="0"/>
          </a:p>
          <a:p>
            <a:pPr>
              <a:buFontTx/>
              <a:buChar char="•"/>
              <a:defRPr/>
            </a:pPr>
            <a:endParaRPr lang="de-DE" alt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1268413"/>
            <a:ext cx="8229600" cy="936625"/>
          </a:xfrm>
        </p:spPr>
        <p:txBody>
          <a:bodyPr/>
          <a:lstStyle/>
          <a:p>
            <a:pPr algn="ctr"/>
            <a:r>
              <a:rPr lang="de-DE" altLang="en-US" smtClean="0"/>
              <a:t>Main outcome: Heraklion – Crete Declaration</a:t>
            </a:r>
          </a:p>
        </p:txBody>
      </p:sp>
      <p:sp>
        <p:nvSpPr>
          <p:cNvPr id="33795" name="Content Placeholder 2"/>
          <p:cNvSpPr>
            <a:spLocks noGrp="1"/>
          </p:cNvSpPr>
          <p:nvPr>
            <p:ph idx="1"/>
          </p:nvPr>
        </p:nvSpPr>
        <p:spPr>
          <a:xfrm>
            <a:off x="468313" y="2565400"/>
            <a:ext cx="8229600" cy="3384550"/>
          </a:xfrm>
        </p:spPr>
        <p:txBody>
          <a:bodyPr/>
          <a:lstStyle/>
          <a:p>
            <a:pPr marL="342900">
              <a:defRPr/>
            </a:pPr>
            <a:r>
              <a:rPr lang="en-GB" altLang="en-US" dirty="0" smtClean="0"/>
              <a:t>Declaration </a:t>
            </a:r>
            <a:r>
              <a:rPr lang="en-GB" altLang="en-US" dirty="0"/>
              <a:t>on Circular Economy for the Insular Territories at the Mediterranean </a:t>
            </a:r>
            <a:r>
              <a:rPr lang="en-GB" altLang="en-US" dirty="0" smtClean="0"/>
              <a:t>(Heraklion – Crete Conference Declaration)</a:t>
            </a:r>
          </a:p>
          <a:p>
            <a:pPr marL="342900">
              <a:defRPr/>
            </a:pPr>
            <a:r>
              <a:rPr lang="en-GB" altLang="en-US" dirty="0"/>
              <a:t>H</a:t>
            </a:r>
            <a:r>
              <a:rPr lang="en-GB" altLang="en-US" dirty="0" smtClean="0"/>
              <a:t>as </a:t>
            </a:r>
            <a:r>
              <a:rPr lang="en-GB" altLang="en-US" dirty="0"/>
              <a:t>been signed by the islands states and regions participating in the Circular Economy - Territorial Cohesion – Insularity Conference held in </a:t>
            </a:r>
            <a:r>
              <a:rPr lang="en-GB" altLang="en-US" dirty="0" smtClean="0"/>
              <a:t>Heraklion, Crete</a:t>
            </a:r>
            <a:endParaRPr lang="en-GB" altLang="en-US" sz="1800" dirty="0" smtClean="0"/>
          </a:p>
          <a:p>
            <a:pPr marL="342900">
              <a:defRPr/>
            </a:pPr>
            <a:endParaRPr lang="en-GB" altLang="en-US" sz="1800" dirty="0" smtClean="0"/>
          </a:p>
          <a:p>
            <a:pPr indent="0">
              <a:buFont typeface="Arial" pitchFamily="34" charset="0"/>
              <a:buNone/>
              <a:defRPr/>
            </a:pPr>
            <a:r>
              <a:rPr lang="en-GB" altLang="en-US" sz="1800" dirty="0" smtClean="0"/>
              <a:t>The Declaration </a:t>
            </a:r>
            <a:r>
              <a:rPr lang="en-GB" altLang="en-US" sz="1800" dirty="0"/>
              <a:t>is available at: </a:t>
            </a:r>
            <a:r>
              <a:rPr lang="en-GB" altLang="en-US" sz="1800" dirty="0">
                <a:hlinkClick r:id="rId2"/>
              </a:rPr>
              <a:t>http://www.europarl.europa.eu/RegData/questions/reponses_qe/2017/004628/P8_RE(2017)004628(ANN1)_</a:t>
            </a:r>
            <a:r>
              <a:rPr lang="en-GB" altLang="en-US" sz="1800" dirty="0" smtClean="0">
                <a:hlinkClick r:id="rId2"/>
              </a:rPr>
              <a:t>XL.pdf</a:t>
            </a:r>
            <a:r>
              <a:rPr lang="en-GB" altLang="en-US" sz="180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539750" y="1125538"/>
            <a:ext cx="8229600" cy="936625"/>
          </a:xfrm>
        </p:spPr>
        <p:txBody>
          <a:bodyPr/>
          <a:lstStyle/>
          <a:p>
            <a:pPr algn="ctr"/>
            <a:r>
              <a:rPr lang="de-DE" altLang="en-US" smtClean="0"/>
              <a:t>Heraklion- Crete Declaration: main objectives</a:t>
            </a:r>
          </a:p>
        </p:txBody>
      </p:sp>
      <p:sp>
        <p:nvSpPr>
          <p:cNvPr id="3" name="Content Placeholder 2"/>
          <p:cNvSpPr>
            <a:spLocks noGrp="1"/>
          </p:cNvSpPr>
          <p:nvPr>
            <p:ph idx="1"/>
          </p:nvPr>
        </p:nvSpPr>
        <p:spPr>
          <a:xfrm>
            <a:off x="539750" y="1916113"/>
            <a:ext cx="8229600" cy="3384550"/>
          </a:xfrm>
        </p:spPr>
        <p:txBody>
          <a:bodyPr/>
          <a:lstStyle/>
          <a:p>
            <a:pPr marL="342900">
              <a:defRPr/>
            </a:pPr>
            <a:r>
              <a:rPr lang="en-GB" dirty="0" smtClean="0"/>
              <a:t>Underlines </a:t>
            </a:r>
            <a:r>
              <a:rPr lang="en-GB" dirty="0"/>
              <a:t>the importance to further strengthen circular economy and to further increase the role of islands in the EU policy and related funding </a:t>
            </a:r>
            <a:r>
              <a:rPr lang="en-GB" dirty="0" smtClean="0"/>
              <a:t>programmes</a:t>
            </a:r>
          </a:p>
          <a:p>
            <a:pPr marL="342900">
              <a:defRPr/>
            </a:pPr>
            <a:r>
              <a:rPr lang="en-GB" dirty="0" smtClean="0"/>
              <a:t>recommends </a:t>
            </a:r>
            <a:r>
              <a:rPr lang="en-GB" dirty="0"/>
              <a:t>to the Commission to develop a strategy for island regions similar to the Strategy for the Outermost Regions </a:t>
            </a:r>
          </a:p>
          <a:p>
            <a:pPr marL="342900">
              <a:defRPr/>
            </a:pPr>
            <a:r>
              <a:rPr lang="en-GB" dirty="0" smtClean="0"/>
              <a:t>decides </a:t>
            </a:r>
            <a:r>
              <a:rPr lang="en-GB" dirty="0"/>
              <a:t>the establishment of a </a:t>
            </a:r>
            <a:r>
              <a:rPr lang="en-GB" dirty="0" smtClean="0"/>
              <a:t>EGTC </a:t>
            </a:r>
            <a:r>
              <a:rPr lang="en-GB" dirty="0"/>
              <a:t>on island regions of the Mediterranean based in Crete, which will operate as a tool to support any initiatives or project/programme proposals on behalf of the </a:t>
            </a:r>
            <a:r>
              <a:rPr lang="en-GB" dirty="0" smtClean="0"/>
              <a:t>signatories (not established yet) </a:t>
            </a:r>
            <a:endParaRPr lang="en-GB" dirty="0"/>
          </a:p>
          <a:p>
            <a:pPr>
              <a:defRPr/>
            </a:pP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23850" y="1557338"/>
            <a:ext cx="8928100" cy="719137"/>
          </a:xfrm>
        </p:spPr>
        <p:txBody>
          <a:bodyPr/>
          <a:lstStyle/>
          <a:p>
            <a:pPr algn="ctr"/>
            <a:r>
              <a:rPr lang="en-GB" altLang="en-US" smtClean="0"/>
              <a:t>Malta Political Declaration, 18/5/2017. </a:t>
            </a:r>
            <a:br>
              <a:rPr lang="en-GB" altLang="en-US" smtClean="0"/>
            </a:br>
            <a:r>
              <a:rPr lang="en-GB" altLang="en-US" smtClean="0"/>
              <a:t>The Clean Energy islands Initiative</a:t>
            </a:r>
            <a:r>
              <a:rPr lang="en-GB" altLang="en-US" sz="2400" smtClean="0">
                <a:solidFill>
                  <a:srgbClr val="FFC000"/>
                </a:solidFill>
              </a:rPr>
              <a:t/>
            </a:r>
            <a:br>
              <a:rPr lang="en-GB" altLang="en-US" sz="2400" smtClean="0">
                <a:solidFill>
                  <a:srgbClr val="FFC000"/>
                </a:solidFill>
              </a:rPr>
            </a:br>
            <a:endParaRPr lang="en-GB" altLang="en-US" sz="2400" smtClean="0">
              <a:solidFill>
                <a:srgbClr val="FFC000"/>
              </a:solidFill>
            </a:endParaRPr>
          </a:p>
        </p:txBody>
      </p:sp>
      <p:sp>
        <p:nvSpPr>
          <p:cNvPr id="3" name="Content Placeholder 2"/>
          <p:cNvSpPr>
            <a:spLocks noGrp="1"/>
          </p:cNvSpPr>
          <p:nvPr>
            <p:ph idx="1"/>
          </p:nvPr>
        </p:nvSpPr>
        <p:spPr>
          <a:xfrm>
            <a:off x="457200" y="2420938"/>
            <a:ext cx="8229600" cy="3455987"/>
          </a:xfrm>
        </p:spPr>
        <p:txBody>
          <a:bodyPr/>
          <a:lstStyle/>
          <a:p>
            <a:pPr indent="0">
              <a:buFont typeface="Arial" pitchFamily="34" charset="0"/>
              <a:buNone/>
              <a:defRPr/>
            </a:pPr>
            <a:r>
              <a:rPr lang="en-GB" i="0" dirty="0" smtClean="0"/>
              <a:t>Commission and 14 MS launched the 'Clean </a:t>
            </a:r>
            <a:r>
              <a:rPr lang="en-GB" i="0" dirty="0"/>
              <a:t>Energy </a:t>
            </a:r>
            <a:r>
              <a:rPr lang="en-GB" i="0" dirty="0" smtClean="0"/>
              <a:t>for </a:t>
            </a:r>
            <a:r>
              <a:rPr lang="en-GB" i="0" dirty="0"/>
              <a:t>EU Islands' </a:t>
            </a:r>
            <a:r>
              <a:rPr lang="en-GB" i="0" dirty="0" smtClean="0"/>
              <a:t>initiative to:</a:t>
            </a:r>
          </a:p>
          <a:p>
            <a:pPr>
              <a:defRPr/>
            </a:pPr>
            <a:r>
              <a:rPr lang="en-GB" i="0" dirty="0" smtClean="0"/>
              <a:t>Accelerate </a:t>
            </a:r>
            <a:r>
              <a:rPr lang="en-GB" i="0" dirty="0"/>
              <a:t>the clean energy transition </a:t>
            </a:r>
            <a:endParaRPr lang="en-GB" i="0" dirty="0" smtClean="0"/>
          </a:p>
          <a:p>
            <a:pPr>
              <a:defRPr/>
            </a:pPr>
            <a:r>
              <a:rPr lang="en-GB" i="0" dirty="0" smtClean="0"/>
              <a:t>Reduce dependency and costs of </a:t>
            </a:r>
            <a:r>
              <a:rPr lang="en-GB" i="0" dirty="0"/>
              <a:t>energy imports </a:t>
            </a:r>
            <a:endParaRPr lang="en-GB" i="0" dirty="0" smtClean="0"/>
          </a:p>
          <a:p>
            <a:pPr>
              <a:defRPr/>
            </a:pPr>
            <a:r>
              <a:rPr lang="en-GB" i="0" dirty="0" smtClean="0"/>
              <a:t>Embrace modern </a:t>
            </a:r>
            <a:r>
              <a:rPr lang="en-GB" i="0" dirty="0"/>
              <a:t>and innovative energy </a:t>
            </a:r>
            <a:r>
              <a:rPr lang="en-GB" i="0" dirty="0" smtClean="0"/>
              <a:t>systems</a:t>
            </a:r>
          </a:p>
          <a:p>
            <a:pPr>
              <a:defRPr/>
            </a:pPr>
            <a:r>
              <a:rPr lang="en-GB" i="0" dirty="0" smtClean="0"/>
              <a:t>Improve </a:t>
            </a:r>
            <a:r>
              <a:rPr lang="en-GB" i="0" dirty="0"/>
              <a:t>air quality and lower greenhouse </a:t>
            </a:r>
            <a:r>
              <a:rPr lang="en-GB" i="0" dirty="0" smtClean="0"/>
              <a:t>gas      emissions</a:t>
            </a:r>
          </a:p>
          <a:p>
            <a:pPr indent="0">
              <a:buFont typeface="Arial" pitchFamily="34" charset="0"/>
              <a:buNone/>
              <a:defRPr/>
            </a:pPr>
            <a:r>
              <a:rPr lang="en-GB" i="0" dirty="0" smtClean="0"/>
              <a:t>Overwhelming endorsement at Inaugural Forum in Chania in September 2017</a:t>
            </a:r>
            <a:endParaRPr lang="en-GB" i="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1555750"/>
            <a:ext cx="8229600" cy="936625"/>
          </a:xfrm>
        </p:spPr>
        <p:txBody>
          <a:bodyPr/>
          <a:lstStyle/>
          <a:p>
            <a:r>
              <a:rPr lang="en-GB" altLang="en-US" smtClean="0"/>
              <a:t>Objectives</a:t>
            </a:r>
          </a:p>
        </p:txBody>
      </p:sp>
      <p:sp>
        <p:nvSpPr>
          <p:cNvPr id="50179" name="Content Placeholder 2"/>
          <p:cNvSpPr>
            <a:spLocks noGrp="1"/>
          </p:cNvSpPr>
          <p:nvPr>
            <p:ph idx="1"/>
          </p:nvPr>
        </p:nvSpPr>
        <p:spPr>
          <a:xfrm>
            <a:off x="457200" y="2636838"/>
            <a:ext cx="8229600" cy="3384550"/>
          </a:xfrm>
        </p:spPr>
        <p:txBody>
          <a:bodyPr/>
          <a:lstStyle/>
          <a:p>
            <a:pPr>
              <a:buFontTx/>
              <a:buChar char="•"/>
            </a:pPr>
            <a:r>
              <a:rPr lang="en-GB" altLang="en-US" sz="2000" i="0" smtClean="0"/>
              <a:t>Islands as </a:t>
            </a:r>
            <a:r>
              <a:rPr lang="en-GB" altLang="en-US" sz="2000" b="1" i="0" smtClean="0"/>
              <a:t>innovation leaders </a:t>
            </a:r>
            <a:r>
              <a:rPr lang="en-GB" altLang="en-US" sz="2000" i="0" smtClean="0"/>
              <a:t>for integrating local renewable production, storage facilities and demand response;</a:t>
            </a:r>
          </a:p>
          <a:p>
            <a:pPr>
              <a:buFontTx/>
              <a:buChar char="•"/>
            </a:pPr>
            <a:r>
              <a:rPr lang="en-GB" altLang="en-US" sz="2000" i="0" smtClean="0"/>
              <a:t>Islands to </a:t>
            </a:r>
            <a:r>
              <a:rPr lang="en-GB" altLang="en-US" sz="2000" b="1" i="0" smtClean="0"/>
              <a:t>demonstrate </a:t>
            </a:r>
            <a:r>
              <a:rPr lang="en-GB" altLang="en-US" sz="2000" i="0" smtClean="0"/>
              <a:t>how decarbonisation creates </a:t>
            </a:r>
            <a:r>
              <a:rPr lang="en-GB" altLang="en-US" sz="2000" b="1" i="0" smtClean="0"/>
              <a:t>resilient energy systems </a:t>
            </a:r>
            <a:r>
              <a:rPr lang="en-GB" altLang="en-US" sz="2000" i="0" smtClean="0"/>
              <a:t>via reduced reliance on fossil fuel imports, the protection of the local environment, and autonomy over its energy supply</a:t>
            </a:r>
          </a:p>
          <a:p>
            <a:pPr>
              <a:buFontTx/>
              <a:buChar char="•"/>
            </a:pPr>
            <a:r>
              <a:rPr lang="en-GB" altLang="en-US" sz="2000" i="0" smtClean="0"/>
              <a:t>Islands to show how an </a:t>
            </a:r>
            <a:r>
              <a:rPr lang="en-GB" altLang="en-US" sz="2000" b="1" i="0" smtClean="0"/>
              <a:t>energy transition can be a driver for economic development</a:t>
            </a:r>
            <a:r>
              <a:rPr lang="en-GB" altLang="en-US" sz="2000" i="0" smtClean="0"/>
              <a:t>, by creating local jobs, provide new business opportunities, and supporting self-sufficiency of the island community.</a:t>
            </a:r>
          </a:p>
          <a:p>
            <a:pPr>
              <a:buFontTx/>
              <a:buChar char="•"/>
            </a:pPr>
            <a:endParaRPr lang="en-GB" altLang="en-US" sz="2000" i="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1555750"/>
            <a:ext cx="8280400" cy="936625"/>
          </a:xfrm>
        </p:spPr>
        <p:txBody>
          <a:bodyPr/>
          <a:lstStyle/>
          <a:p>
            <a:pPr algn="ctr"/>
            <a:r>
              <a:rPr lang="en-GB" altLang="en-US" smtClean="0"/>
              <a:t>Clean Energy for EU Islands Initiative Support</a:t>
            </a:r>
          </a:p>
        </p:txBody>
      </p:sp>
      <p:sp>
        <p:nvSpPr>
          <p:cNvPr id="3" name="Content Placeholder 2"/>
          <p:cNvSpPr>
            <a:spLocks noGrp="1"/>
          </p:cNvSpPr>
          <p:nvPr>
            <p:ph idx="1"/>
          </p:nvPr>
        </p:nvSpPr>
        <p:spPr>
          <a:xfrm>
            <a:off x="457200" y="2636838"/>
            <a:ext cx="8229600" cy="3384550"/>
          </a:xfrm>
        </p:spPr>
        <p:txBody>
          <a:bodyPr/>
          <a:lstStyle/>
          <a:p>
            <a:pPr>
              <a:defRPr/>
            </a:pPr>
            <a:r>
              <a:rPr lang="en-GB" sz="2000" b="1" i="0" dirty="0" smtClean="0"/>
              <a:t>Secretariat</a:t>
            </a:r>
            <a:r>
              <a:rPr lang="en-GB" sz="2000" i="0" dirty="0" smtClean="0"/>
              <a:t> </a:t>
            </a:r>
          </a:p>
          <a:p>
            <a:pPr marL="742950" lvl="2" indent="-342900">
              <a:buClr>
                <a:srgbClr val="0F5494"/>
              </a:buClr>
              <a:buFont typeface="Arial" panose="020B0604020202020204" pitchFamily="34" charset="0"/>
              <a:buChar char="•"/>
              <a:defRPr/>
            </a:pPr>
            <a:r>
              <a:rPr lang="en-GB" sz="1800" dirty="0">
                <a:ea typeface="+mn-ea"/>
                <a:cs typeface="+mn-cs"/>
              </a:rPr>
              <a:t>Start of operation in June, public launch at EUSEW 2018 </a:t>
            </a:r>
          </a:p>
          <a:p>
            <a:pPr marL="742950" lvl="2" indent="-342900">
              <a:buClr>
                <a:srgbClr val="0F5494"/>
              </a:buClr>
              <a:buFont typeface="Arial" panose="020B0604020202020204" pitchFamily="34" charset="0"/>
              <a:buChar char="•"/>
              <a:defRPr/>
            </a:pPr>
            <a:r>
              <a:rPr lang="fr-BE" sz="1800" dirty="0" err="1">
                <a:ea typeface="+mn-ea"/>
                <a:cs typeface="+mn-cs"/>
              </a:rPr>
              <a:t>Capacity</a:t>
            </a:r>
            <a:r>
              <a:rPr lang="fr-BE" sz="1800" dirty="0">
                <a:ea typeface="+mn-ea"/>
                <a:cs typeface="+mn-cs"/>
              </a:rPr>
              <a:t> building for </a:t>
            </a:r>
            <a:r>
              <a:rPr lang="fr-BE" sz="1800" dirty="0" err="1">
                <a:ea typeface="+mn-ea"/>
                <a:cs typeface="+mn-cs"/>
              </a:rPr>
              <a:t>decarbonisation</a:t>
            </a:r>
            <a:r>
              <a:rPr lang="fr-BE" sz="1800" dirty="0">
                <a:ea typeface="+mn-ea"/>
                <a:cs typeface="+mn-cs"/>
              </a:rPr>
              <a:t> plans on </a:t>
            </a:r>
            <a:r>
              <a:rPr lang="fr-BE" sz="1800" dirty="0" err="1">
                <a:ea typeface="+mn-ea"/>
                <a:cs typeface="+mn-cs"/>
              </a:rPr>
              <a:t>islands</a:t>
            </a:r>
            <a:r>
              <a:rPr lang="fr-BE" sz="1800" dirty="0">
                <a:ea typeface="+mn-ea"/>
                <a:cs typeface="+mn-cs"/>
              </a:rPr>
              <a:t>, </a:t>
            </a:r>
            <a:r>
              <a:rPr lang="fr-BE" sz="1800" dirty="0" err="1">
                <a:ea typeface="+mn-ea"/>
                <a:cs typeface="+mn-cs"/>
              </a:rPr>
              <a:t>benchmarking</a:t>
            </a:r>
            <a:r>
              <a:rPr lang="fr-BE" sz="1800" dirty="0">
                <a:ea typeface="+mn-ea"/>
                <a:cs typeface="+mn-cs"/>
              </a:rPr>
              <a:t>, communication, Forum and </a:t>
            </a:r>
            <a:r>
              <a:rPr lang="fr-BE" sz="1800" dirty="0" err="1">
                <a:ea typeface="+mn-ea"/>
                <a:cs typeface="+mn-cs"/>
              </a:rPr>
              <a:t>events</a:t>
            </a:r>
            <a:r>
              <a:rPr lang="fr-BE" sz="1800" dirty="0">
                <a:ea typeface="+mn-ea"/>
                <a:cs typeface="+mn-cs"/>
              </a:rPr>
              <a:t>, web portal</a:t>
            </a:r>
            <a:endParaRPr lang="en-GB" sz="1800" dirty="0">
              <a:ea typeface="+mn-ea"/>
              <a:cs typeface="+mn-cs"/>
            </a:endParaRPr>
          </a:p>
          <a:p>
            <a:pPr lvl="1">
              <a:buClr>
                <a:srgbClr val="0F5494"/>
              </a:buClr>
              <a:defRPr/>
            </a:pPr>
            <a:endParaRPr lang="en-GB" sz="1600" dirty="0" smtClean="0"/>
          </a:p>
          <a:p>
            <a:pPr>
              <a:defRPr/>
            </a:pPr>
            <a:r>
              <a:rPr lang="en-GB" sz="2000" b="1" i="0" dirty="0" smtClean="0"/>
              <a:t>Island Facility </a:t>
            </a:r>
            <a:r>
              <a:rPr lang="en-GB" sz="2000" i="0" dirty="0" smtClean="0"/>
              <a:t>to be set up to support comprehensive energy transition in the preparatory and implementation phase under Horizon 2020</a:t>
            </a:r>
          </a:p>
          <a:p>
            <a:pPr>
              <a:defRPr/>
            </a:pPr>
            <a:endParaRPr lang="en-GB" i="0" dirty="0" smtClean="0"/>
          </a:p>
          <a:p>
            <a:pPr>
              <a:defRPr/>
            </a:pPr>
            <a:endParaRPr lang="en-GB" i="0" dirty="0" smtClean="0"/>
          </a:p>
          <a:p>
            <a:pPr indent="0">
              <a:buFont typeface="Arial" pitchFamily="34" charset="0"/>
              <a:buNone/>
              <a:defRPr/>
            </a:pPr>
            <a:endParaRPr lang="en-GB" i="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8313" y="1555750"/>
            <a:ext cx="8229600" cy="936625"/>
          </a:xfrm>
        </p:spPr>
        <p:txBody>
          <a:bodyPr/>
          <a:lstStyle/>
          <a:p>
            <a:r>
              <a:rPr lang="en-GB" altLang="en-US" smtClean="0"/>
              <a:t>Next steps</a:t>
            </a:r>
          </a:p>
        </p:txBody>
      </p:sp>
      <p:sp>
        <p:nvSpPr>
          <p:cNvPr id="54275" name="Content Placeholder 2"/>
          <p:cNvSpPr>
            <a:spLocks noGrp="1"/>
          </p:cNvSpPr>
          <p:nvPr>
            <p:ph idx="1"/>
          </p:nvPr>
        </p:nvSpPr>
        <p:spPr>
          <a:xfrm>
            <a:off x="457200" y="2636838"/>
            <a:ext cx="8229600" cy="3384550"/>
          </a:xfrm>
        </p:spPr>
        <p:txBody>
          <a:bodyPr/>
          <a:lstStyle/>
          <a:p>
            <a:pPr>
              <a:buFontTx/>
              <a:buChar char="•"/>
            </a:pPr>
            <a:r>
              <a:rPr lang="en-GB" altLang="en-US" i="0" smtClean="0"/>
              <a:t>Clean Energy Package: creating the right legal framework (renewables, consumers and stability for investment)</a:t>
            </a:r>
          </a:p>
          <a:p>
            <a:pPr>
              <a:buFontTx/>
              <a:buChar char="•"/>
            </a:pPr>
            <a:r>
              <a:rPr lang="en-GB" altLang="en-US" i="0" smtClean="0"/>
              <a:t>Engagement with stakeholders at different levels </a:t>
            </a:r>
          </a:p>
          <a:p>
            <a:pPr>
              <a:buFontTx/>
              <a:buChar char="•"/>
            </a:pPr>
            <a:r>
              <a:rPr lang="en-GB" altLang="en-US" i="0" smtClean="0"/>
              <a:t>Providing technical assistance via the Secretariat and Islands Facility</a:t>
            </a:r>
          </a:p>
          <a:p>
            <a:pPr>
              <a:buFontTx/>
              <a:buChar char="•"/>
            </a:pPr>
            <a:r>
              <a:rPr lang="en-GB" altLang="en-US" i="0" smtClean="0"/>
              <a:t>Providing financial assistance for demonstration projects under the new MFF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981075"/>
            <a:ext cx="8229600" cy="936625"/>
          </a:xfrm>
        </p:spPr>
        <p:txBody>
          <a:bodyPr/>
          <a:lstStyle/>
          <a:p>
            <a:r>
              <a:rPr lang="de-DE" altLang="en-US" smtClean="0"/>
              <a:t>Conclusions</a:t>
            </a:r>
          </a:p>
        </p:txBody>
      </p:sp>
      <p:sp>
        <p:nvSpPr>
          <p:cNvPr id="56323" name="Content Placeholder 2"/>
          <p:cNvSpPr>
            <a:spLocks noGrp="1"/>
          </p:cNvSpPr>
          <p:nvPr>
            <p:ph idx="1"/>
          </p:nvPr>
        </p:nvSpPr>
        <p:spPr>
          <a:xfrm>
            <a:off x="468313" y="1773238"/>
            <a:ext cx="8229600" cy="3384550"/>
          </a:xfrm>
        </p:spPr>
        <p:txBody>
          <a:bodyPr/>
          <a:lstStyle/>
          <a:p>
            <a:pPr marL="342900">
              <a:buFontTx/>
              <a:buChar char="•"/>
            </a:pPr>
            <a:r>
              <a:rPr lang="en-GB" altLang="en-US" sz="2000" smtClean="0"/>
              <a:t>Circular economy is a priority for islands because of their specific geographical features and policy, funding and cooperation tools are available in order to make circular economy in islands a reality</a:t>
            </a:r>
          </a:p>
          <a:p>
            <a:pPr marL="342900">
              <a:buFontTx/>
              <a:buChar char="•"/>
            </a:pPr>
            <a:r>
              <a:rPr lang="en-GB" altLang="en-US" sz="2000" smtClean="0"/>
              <a:t>The Circular Economy -Territorial Cohesion – Insularity Initiative and the Crete and Malta Declarations show that there is strong support from islands states and regions for the promotion of circular economy and clean energy (RES)</a:t>
            </a:r>
          </a:p>
          <a:p>
            <a:pPr marL="342900">
              <a:buFontTx/>
              <a:buChar char="•"/>
            </a:pPr>
            <a:r>
              <a:rPr lang="en-GB" altLang="en-US" sz="2000" smtClean="0"/>
              <a:t>The EU Funds Regulations post 2020 can represent a good opportunity to address these Declarations requests to further increase the role of islands in the EU funding programmes in the circular economy, clean energy and other key fields for islands. Cooperation between the MS and regions concerned and competent DGs in this regard is very important. </a:t>
            </a:r>
            <a:endParaRPr lang="de-DE" altLang="en-US" sz="20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786182" y="4857760"/>
            <a:ext cx="2786082" cy="571504"/>
          </a:xfrm>
        </p:spPr>
        <p:txBody>
          <a:bodyPr/>
          <a:lstStyle/>
          <a:p>
            <a:pPr>
              <a:buNone/>
            </a:pPr>
            <a:endParaRPr lang="el-GR" dirty="0"/>
          </a:p>
        </p:txBody>
      </p:sp>
      <p:pic>
        <p:nvPicPr>
          <p:cNvPr id="57347" name="Picture 3"/>
          <p:cNvPicPr>
            <a:picLocks noChangeAspect="1" noChangeArrowheads="1"/>
          </p:cNvPicPr>
          <p:nvPr/>
        </p:nvPicPr>
        <p:blipFill>
          <a:blip r:embed="rId3"/>
          <a:srcRect/>
          <a:stretch>
            <a:fillRect/>
          </a:stretch>
        </p:blipFill>
        <p:spPr bwMode="auto">
          <a:xfrm>
            <a:off x="425704" y="1000109"/>
            <a:ext cx="8289668" cy="5857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8313" y="1555750"/>
            <a:ext cx="8229600" cy="936625"/>
          </a:xfrm>
        </p:spPr>
        <p:txBody>
          <a:bodyPr/>
          <a:lstStyle/>
          <a:p>
            <a:r>
              <a:rPr lang="de-DE" altLang="en-US" smtClean="0"/>
              <a:t>Thank you for your attention!</a:t>
            </a:r>
          </a:p>
        </p:txBody>
      </p:sp>
      <p:sp>
        <p:nvSpPr>
          <p:cNvPr id="59395" name="Content Placeholder 2"/>
          <p:cNvSpPr>
            <a:spLocks noGrp="1"/>
          </p:cNvSpPr>
          <p:nvPr>
            <p:ph idx="1"/>
          </p:nvPr>
        </p:nvSpPr>
        <p:spPr>
          <a:xfrm>
            <a:off x="457200" y="2636838"/>
            <a:ext cx="8229600" cy="3384550"/>
          </a:xfrm>
        </p:spPr>
        <p:txBody>
          <a:bodyPr/>
          <a:lstStyle/>
          <a:p>
            <a:pPr indent="0">
              <a:buFontTx/>
              <a:buNone/>
            </a:pPr>
            <a:endParaRPr lang="de-DE" altLang="en-US" smtClean="0"/>
          </a:p>
          <a:p>
            <a:pPr indent="0">
              <a:buFontTx/>
              <a:buNone/>
            </a:pPr>
            <a:r>
              <a:rPr lang="de-DE" altLang="en-US" smtClean="0"/>
              <a:t>Georges Kremlis</a:t>
            </a:r>
          </a:p>
          <a:p>
            <a:pPr indent="0">
              <a:buFontTx/>
              <a:buNone/>
            </a:pPr>
            <a:r>
              <a:rPr lang="de-DE" altLang="en-US" smtClean="0"/>
              <a:t>European Commission, DG ENV </a:t>
            </a:r>
          </a:p>
          <a:p>
            <a:pPr indent="0">
              <a:buFontTx/>
              <a:buNone/>
            </a:pPr>
            <a:r>
              <a:rPr lang="de-DE" altLang="en-US" smtClean="0"/>
              <a:t>Honorary Director</a:t>
            </a:r>
          </a:p>
          <a:p>
            <a:pPr indent="0">
              <a:buFontTx/>
              <a:buNone/>
            </a:pPr>
            <a:r>
              <a:rPr lang="de-DE" altLang="en-US" smtClean="0"/>
              <a:t>Active Senior for circular economy in islands</a:t>
            </a:r>
          </a:p>
          <a:p>
            <a:pPr indent="0">
              <a:buFontTx/>
              <a:buNone/>
            </a:pPr>
            <a:r>
              <a:rPr lang="de-DE" altLang="en-US" smtClean="0">
                <a:hlinkClick r:id="rId2"/>
              </a:rPr>
              <a:t>Georges.kremlis@ext.ec.europa.eu</a:t>
            </a:r>
            <a:r>
              <a:rPr lang="de-DE" altLang="en-US" smtClean="0"/>
              <a:t> </a:t>
            </a:r>
          </a:p>
          <a:p>
            <a:pPr indent="0">
              <a:buFontTx/>
              <a:buNone/>
            </a:pPr>
            <a:endParaRPr lang="en-GB" altLang="en-US" sz="800" smtClean="0"/>
          </a:p>
          <a:p>
            <a:pPr indent="0">
              <a:buFontTx/>
              <a:buNone/>
            </a:pPr>
            <a:endParaRPr lang="en-GB" altLang="en-US" sz="800" smtClean="0"/>
          </a:p>
          <a:p>
            <a:pPr indent="0">
              <a:buFontTx/>
              <a:buNone/>
            </a:pPr>
            <a:r>
              <a:rPr lang="en-GB" altLang="en-US" sz="1000" smtClean="0"/>
              <a:t>Disclaimer: "The views expressed are purely those of the writer and may not in any circumstances be regarded as stating an official position of the European Commission."</a:t>
            </a:r>
            <a:endParaRPr lang="de-DE" altLang="en-US" sz="10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a:blip r:embed="rId2" cstate="print"/>
          <a:srcRect/>
          <a:stretch>
            <a:fillRect/>
          </a:stretch>
        </p:blipFill>
        <p:spPr bwMode="auto">
          <a:xfrm>
            <a:off x="1116013" y="1412875"/>
            <a:ext cx="6985000" cy="496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9750" y="1412875"/>
            <a:ext cx="8229600" cy="936625"/>
          </a:xfrm>
        </p:spPr>
        <p:txBody>
          <a:bodyPr/>
          <a:lstStyle/>
          <a:p>
            <a:r>
              <a:rPr lang="de-DE" altLang="en-US" smtClean="0"/>
              <a:t>Description of the initiative</a:t>
            </a:r>
          </a:p>
        </p:txBody>
      </p:sp>
      <p:sp>
        <p:nvSpPr>
          <p:cNvPr id="28675" name="Content Placeholder 2"/>
          <p:cNvSpPr>
            <a:spLocks noGrp="1"/>
          </p:cNvSpPr>
          <p:nvPr>
            <p:ph idx="1"/>
          </p:nvPr>
        </p:nvSpPr>
        <p:spPr>
          <a:xfrm>
            <a:off x="395288" y="2420938"/>
            <a:ext cx="8229600" cy="3384550"/>
          </a:xfrm>
        </p:spPr>
        <p:txBody>
          <a:bodyPr/>
          <a:lstStyle/>
          <a:p>
            <a:pPr marL="342900">
              <a:defRPr/>
            </a:pPr>
            <a:r>
              <a:rPr lang="en-GB" sz="2000" dirty="0" smtClean="0"/>
              <a:t>Initiative </a:t>
            </a:r>
            <a:r>
              <a:rPr lang="en-GB" sz="2000" dirty="0"/>
              <a:t>of DG ENV in cooperation with DG </a:t>
            </a:r>
            <a:r>
              <a:rPr lang="en-GB" sz="2000" dirty="0" smtClean="0"/>
              <a:t>REGIO and islands states/regions</a:t>
            </a:r>
          </a:p>
          <a:p>
            <a:pPr marL="342900">
              <a:defRPr/>
            </a:pPr>
            <a:r>
              <a:rPr lang="en-GB" sz="2000" dirty="0" smtClean="0"/>
              <a:t>Is coordinated </a:t>
            </a:r>
            <a:r>
              <a:rPr lang="en-GB" sz="2000" dirty="0"/>
              <a:t>with DG ENER </a:t>
            </a:r>
            <a:r>
              <a:rPr lang="en-GB" sz="2000" dirty="0" smtClean="0"/>
              <a:t>clean </a:t>
            </a:r>
            <a:r>
              <a:rPr lang="en-GB" sz="2000" dirty="0"/>
              <a:t>energy for EU </a:t>
            </a:r>
            <a:r>
              <a:rPr lang="en-GB" sz="2000" dirty="0" smtClean="0"/>
              <a:t>islands initiative</a:t>
            </a:r>
          </a:p>
          <a:p>
            <a:pPr marL="342900">
              <a:defRPr/>
            </a:pPr>
            <a:r>
              <a:rPr lang="en-GB" sz="2000" dirty="0" smtClean="0"/>
              <a:t>Consists </a:t>
            </a:r>
            <a:r>
              <a:rPr lang="en-GB" sz="2000" dirty="0"/>
              <a:t>of a series of conferences held in islands </a:t>
            </a:r>
            <a:r>
              <a:rPr lang="en-GB" sz="2000" dirty="0" smtClean="0"/>
              <a:t>states/regions </a:t>
            </a:r>
            <a:r>
              <a:rPr lang="en-GB" sz="2000" dirty="0"/>
              <a:t>which aim at promoting circular economy in the islands and at discussing the role of islands in the territorial cohesion </a:t>
            </a:r>
            <a:r>
              <a:rPr lang="en-GB" sz="2000" dirty="0" smtClean="0"/>
              <a:t>policy</a:t>
            </a:r>
          </a:p>
          <a:p>
            <a:pPr marL="342900">
              <a:defRPr/>
            </a:pPr>
            <a:r>
              <a:rPr lang="en-GB" sz="2000" dirty="0"/>
              <a:t>Is </a:t>
            </a:r>
            <a:r>
              <a:rPr lang="en-GB" sz="2000" dirty="0" smtClean="0"/>
              <a:t>complementary </a:t>
            </a:r>
            <a:r>
              <a:rPr lang="en-GB" sz="2000" dirty="0"/>
              <a:t>with other relevant </a:t>
            </a:r>
            <a:r>
              <a:rPr lang="en-GB" sz="2000" dirty="0" smtClean="0"/>
              <a:t>initiatives, such as </a:t>
            </a:r>
            <a:r>
              <a:rPr lang="en-GB" sz="2000" dirty="0"/>
              <a:t>the International conference "Towards a circular economy and sustainable tourism in islands</a:t>
            </a:r>
            <a:r>
              <a:rPr lang="en-GB" sz="2000" dirty="0" smtClean="0"/>
              <a:t>" (Brussels, 11 April 2018) organised in the framework of the </a:t>
            </a:r>
            <a:r>
              <a:rPr lang="en-GB" sz="2000" dirty="0" err="1" smtClean="0"/>
              <a:t>Interreg</a:t>
            </a:r>
            <a:r>
              <a:rPr lang="en-GB" sz="2000" dirty="0" smtClean="0"/>
              <a:t> MED Blue islands project  </a:t>
            </a:r>
            <a:endParaRPr lang="en-GB" sz="2000" dirty="0"/>
          </a:p>
          <a:p>
            <a:pPr indent="0">
              <a:buFont typeface="Arial" pitchFamily="34" charset="0"/>
              <a:buNone/>
              <a:defRPr/>
            </a:pPr>
            <a:r>
              <a:rPr lang="en-GB" sz="2000" dirty="0" smtClean="0"/>
              <a:t> </a:t>
            </a:r>
          </a:p>
          <a:p>
            <a:pPr marL="342900">
              <a:defRPr/>
            </a:pPr>
            <a:endParaRPr lang="en-GB" dirty="0"/>
          </a:p>
          <a:p>
            <a:pPr indent="0">
              <a:buFont typeface="Arial" pitchFamily="34" charset="0"/>
              <a:buNone/>
              <a:defRPr/>
            </a:pPr>
            <a:endParaRPr lang="de-DE" altLang="en-US"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765175"/>
            <a:ext cx="8229600" cy="936625"/>
          </a:xfrm>
        </p:spPr>
        <p:txBody>
          <a:bodyPr/>
          <a:lstStyle/>
          <a:p>
            <a:r>
              <a:rPr lang="de-DE" altLang="en-US" smtClean="0"/>
              <a:t>Legal basis</a:t>
            </a:r>
          </a:p>
        </p:txBody>
      </p:sp>
      <p:sp>
        <p:nvSpPr>
          <p:cNvPr id="32771" name="Content Placeholder 2"/>
          <p:cNvSpPr>
            <a:spLocks noGrp="1"/>
          </p:cNvSpPr>
          <p:nvPr>
            <p:ph idx="1"/>
          </p:nvPr>
        </p:nvSpPr>
        <p:spPr>
          <a:xfrm>
            <a:off x="468313" y="1557338"/>
            <a:ext cx="8229600" cy="3384550"/>
          </a:xfrm>
        </p:spPr>
        <p:txBody>
          <a:bodyPr/>
          <a:lstStyle/>
          <a:p>
            <a:pPr marL="342900">
              <a:buFontTx/>
              <a:buChar char="•"/>
            </a:pPr>
            <a:r>
              <a:rPr lang="en-GB" altLang="en-US" b="1" smtClean="0"/>
              <a:t>Art. 174 of the TFEU </a:t>
            </a:r>
            <a:r>
              <a:rPr lang="en-GB" altLang="en-US" smtClean="0"/>
              <a:t>on economic social and territorial cohesion: particular attention shall be paid, among others, to regions which suffer from severe and permanent natural or demographic handicaps such as the island regions (including island States in their entirety, subject to the necessary criteria being met -  Declaration on Art. 174)</a:t>
            </a:r>
          </a:p>
          <a:p>
            <a:pPr marL="342900">
              <a:buFontTx/>
              <a:buChar char="•"/>
            </a:pPr>
            <a:r>
              <a:rPr lang="en-GB" altLang="en-US" b="1" smtClean="0"/>
              <a:t>Art. 170 of the TFEU </a:t>
            </a:r>
            <a:r>
              <a:rPr lang="en-GB" altLang="en-US" smtClean="0"/>
              <a:t>on trans-european networks: the EU action in this field shall take account in particular of the need to link island, landlocked and peripheral regions with the central regions of the EU</a:t>
            </a:r>
            <a:endParaRPr lang="de-DE"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39750" y="1484313"/>
            <a:ext cx="8229600" cy="936625"/>
          </a:xfrm>
        </p:spPr>
        <p:txBody>
          <a:bodyPr/>
          <a:lstStyle/>
          <a:p>
            <a:pPr algn="ctr"/>
            <a:r>
              <a:rPr lang="de-DE" altLang="en-US" smtClean="0"/>
              <a:t>Why promoting circular economy in islands is important?</a:t>
            </a:r>
          </a:p>
        </p:txBody>
      </p:sp>
      <p:sp>
        <p:nvSpPr>
          <p:cNvPr id="34819" name="Content Placeholder 2"/>
          <p:cNvSpPr>
            <a:spLocks noGrp="1"/>
          </p:cNvSpPr>
          <p:nvPr>
            <p:ph idx="1"/>
          </p:nvPr>
        </p:nvSpPr>
        <p:spPr>
          <a:xfrm>
            <a:off x="395288" y="2852738"/>
            <a:ext cx="8229600" cy="3384550"/>
          </a:xfrm>
        </p:spPr>
        <p:txBody>
          <a:bodyPr/>
          <a:lstStyle/>
          <a:p>
            <a:pPr>
              <a:buFontTx/>
              <a:buChar char="•"/>
            </a:pPr>
            <a:r>
              <a:rPr lang="en-GB" altLang="en-US" smtClean="0"/>
              <a:t>Circular economy is a policy and legal framework within which islands deserve particular attention </a:t>
            </a:r>
          </a:p>
          <a:p>
            <a:pPr>
              <a:buFontTx/>
              <a:buChar char="•"/>
            </a:pPr>
            <a:r>
              <a:rPr lang="en-GB" altLang="en-US" smtClean="0"/>
              <a:t>On the one hand, islands can exploit well natural resources, on the other hand, in islands local resources are scarce and the capacity for waste management is limited </a:t>
            </a:r>
            <a:endParaRPr lang="de-DE"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1412875"/>
            <a:ext cx="8229600" cy="936625"/>
          </a:xfrm>
        </p:spPr>
        <p:txBody>
          <a:bodyPr/>
          <a:lstStyle/>
          <a:p>
            <a:r>
              <a:rPr lang="de-DE" altLang="en-US" smtClean="0"/>
              <a:t>What challenges?</a:t>
            </a:r>
          </a:p>
        </p:txBody>
      </p:sp>
      <p:sp>
        <p:nvSpPr>
          <p:cNvPr id="36867" name="Content Placeholder 2"/>
          <p:cNvSpPr>
            <a:spLocks noGrp="1"/>
          </p:cNvSpPr>
          <p:nvPr>
            <p:ph idx="1"/>
          </p:nvPr>
        </p:nvSpPr>
        <p:spPr>
          <a:xfrm>
            <a:off x="539750" y="2420938"/>
            <a:ext cx="8229600" cy="3384550"/>
          </a:xfrm>
        </p:spPr>
        <p:txBody>
          <a:bodyPr/>
          <a:lstStyle/>
          <a:p>
            <a:pPr marL="342900">
              <a:buFontTx/>
              <a:buChar char="•"/>
            </a:pPr>
            <a:r>
              <a:rPr lang="en-GB" altLang="en-US" b="1" smtClean="0"/>
              <a:t>Waste: </a:t>
            </a:r>
            <a:r>
              <a:rPr lang="en-GB" altLang="en-US" smtClean="0"/>
              <a:t>seasonal spikes in waste generation and reaching the scale to make local recycling cost-efficient </a:t>
            </a:r>
          </a:p>
          <a:p>
            <a:pPr marL="342900">
              <a:buFontTx/>
              <a:buChar char="•"/>
            </a:pPr>
            <a:r>
              <a:rPr lang="en-GB" altLang="en-US" b="1" smtClean="0"/>
              <a:t>Access to external resources: </a:t>
            </a:r>
            <a:r>
              <a:rPr lang="en-GB" altLang="en-US" smtClean="0"/>
              <a:t>islands do not benefit from the economies of scale of the EU single market, of a large home market or from easily connected networks and besides they are penalised because of the high transport costs</a:t>
            </a:r>
          </a:p>
          <a:p>
            <a:pPr marL="342900">
              <a:buFontTx/>
              <a:buChar char="•"/>
            </a:pPr>
            <a:r>
              <a:rPr lang="en-GB" altLang="en-US" b="1" smtClean="0"/>
              <a:t>Climate change </a:t>
            </a:r>
            <a:r>
              <a:rPr lang="en-GB" altLang="en-US" smtClean="0"/>
              <a:t>vulnerability and </a:t>
            </a:r>
            <a:r>
              <a:rPr lang="en-GB" altLang="en-US" b="1" smtClean="0"/>
              <a:t>water </a:t>
            </a:r>
            <a:r>
              <a:rPr lang="en-GB" altLang="en-US" smtClean="0"/>
              <a:t>scarcity</a:t>
            </a:r>
            <a:endParaRPr lang="de-DE"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539750" y="1628775"/>
            <a:ext cx="8229600" cy="936625"/>
          </a:xfrm>
        </p:spPr>
        <p:txBody>
          <a:bodyPr/>
          <a:lstStyle/>
          <a:p>
            <a:r>
              <a:rPr lang="de-DE" altLang="en-US" smtClean="0"/>
              <a:t>How to face these challenges?</a:t>
            </a:r>
          </a:p>
        </p:txBody>
      </p:sp>
      <p:sp>
        <p:nvSpPr>
          <p:cNvPr id="38915" name="Content Placeholder 2"/>
          <p:cNvSpPr>
            <a:spLocks noGrp="1"/>
          </p:cNvSpPr>
          <p:nvPr>
            <p:ph idx="1"/>
          </p:nvPr>
        </p:nvSpPr>
        <p:spPr>
          <a:xfrm>
            <a:off x="468313" y="2781300"/>
            <a:ext cx="8229600" cy="3384550"/>
          </a:xfrm>
        </p:spPr>
        <p:txBody>
          <a:bodyPr/>
          <a:lstStyle/>
          <a:p>
            <a:pPr indent="0">
              <a:buFontTx/>
              <a:buNone/>
            </a:pPr>
            <a:r>
              <a:rPr lang="en-GB" altLang="en-US" smtClean="0"/>
              <a:t>It is essential for islands to manage their own scarce resources (both in terms of materials, waste and water) sustainably, to become even more resource and energy efficient, and to protect their environment and the surrounding marine environment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1555750"/>
            <a:ext cx="8229600" cy="936625"/>
          </a:xfrm>
        </p:spPr>
        <p:txBody>
          <a:bodyPr/>
          <a:lstStyle/>
          <a:p>
            <a:pPr algn="ctr"/>
            <a:r>
              <a:rPr lang="de-DE" altLang="en-US" smtClean="0"/>
              <a:t>Why circular economy is part of the solution?</a:t>
            </a:r>
          </a:p>
        </p:txBody>
      </p:sp>
      <p:sp>
        <p:nvSpPr>
          <p:cNvPr id="3" name="Content Placeholder 2"/>
          <p:cNvSpPr>
            <a:spLocks noGrp="1"/>
          </p:cNvSpPr>
          <p:nvPr>
            <p:ph idx="1"/>
          </p:nvPr>
        </p:nvSpPr>
        <p:spPr>
          <a:xfrm>
            <a:off x="457200" y="2636838"/>
            <a:ext cx="8229600" cy="3384550"/>
          </a:xfrm>
        </p:spPr>
        <p:txBody>
          <a:bodyPr/>
          <a:lstStyle/>
          <a:p>
            <a:pPr marL="342900">
              <a:defRPr/>
            </a:pPr>
            <a:r>
              <a:rPr lang="en-GB" altLang="en-US" dirty="0"/>
              <a:t>The switch to a circular economy would reduce islands' imports of energy and natural resources because local resources will be used more efficiently and at the same time this would benefit their </a:t>
            </a:r>
            <a:r>
              <a:rPr lang="en-GB" altLang="en-US" dirty="0" smtClean="0"/>
              <a:t>environment</a:t>
            </a:r>
          </a:p>
          <a:p>
            <a:pPr marL="342900">
              <a:defRPr/>
            </a:pPr>
            <a:r>
              <a:rPr lang="en-GB" altLang="en-US" dirty="0"/>
              <a:t>Furthermore, it would create jobs for the thousands of people living on islands and growth with direct benefits for the local </a:t>
            </a:r>
            <a:r>
              <a:rPr lang="en-GB" altLang="en-US" dirty="0" smtClean="0"/>
              <a:t>economy </a:t>
            </a:r>
            <a:endParaRPr lang="de-DE" altLang="en-US" dirty="0"/>
          </a:p>
          <a:p>
            <a:pPr>
              <a:defRPr/>
            </a:pPr>
            <a:endParaRPr lang="de-D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9750" y="1341438"/>
            <a:ext cx="8229600" cy="936625"/>
          </a:xfrm>
        </p:spPr>
        <p:txBody>
          <a:bodyPr/>
          <a:lstStyle/>
          <a:p>
            <a:pPr algn="ctr"/>
            <a:r>
              <a:rPr lang="de-DE" altLang="en-US" smtClean="0"/>
              <a:t>How to make circular economy in islands a reality?</a:t>
            </a:r>
          </a:p>
        </p:txBody>
      </p:sp>
      <p:sp>
        <p:nvSpPr>
          <p:cNvPr id="43011" name="Content Placeholder 2"/>
          <p:cNvSpPr>
            <a:spLocks noGrp="1"/>
          </p:cNvSpPr>
          <p:nvPr>
            <p:ph idx="1"/>
          </p:nvPr>
        </p:nvSpPr>
        <p:spPr>
          <a:xfrm>
            <a:off x="468313" y="2276475"/>
            <a:ext cx="8229600" cy="3529013"/>
          </a:xfrm>
        </p:spPr>
        <p:txBody>
          <a:bodyPr/>
          <a:lstStyle/>
          <a:p>
            <a:pPr>
              <a:buFontTx/>
              <a:buChar char="•"/>
            </a:pPr>
            <a:r>
              <a:rPr lang="de-DE" altLang="en-US" smtClean="0"/>
              <a:t>EU Policy: e.g. 2018 Circular economy package</a:t>
            </a:r>
          </a:p>
          <a:p>
            <a:pPr>
              <a:buFontTx/>
              <a:buChar char="•"/>
            </a:pPr>
            <a:r>
              <a:rPr lang="de-DE" altLang="en-US" smtClean="0"/>
              <a:t>EU Funds: e.g. Cohesion Policy 2014-2020: </a:t>
            </a:r>
            <a:r>
              <a:rPr lang="en-GB" altLang="en-US" smtClean="0"/>
              <a:t>about EUR 150 billion are allocated to objectives with a direct relevance to the circular economy, including EUR 5.5 billion focused on waste management</a:t>
            </a:r>
          </a:p>
          <a:p>
            <a:pPr>
              <a:buFontTx/>
              <a:buChar char="•"/>
            </a:pPr>
            <a:r>
              <a:rPr lang="en-GB" altLang="en-US" smtClean="0"/>
              <a:t>EU cooperation frameworks: e.g. EU Strategy for the Adriatic and Ionian Region can help to further strengthen cooperation and to further mobilize funding sources for the development of common circular economy projects; it has a reference to islands.</a:t>
            </a:r>
            <a:endParaRPr lang="de-DE" alt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1895</Words>
  <Application>Microsoft Office PowerPoint</Application>
  <PresentationFormat>Προβολή στην οθόνη (4:3)</PresentationFormat>
  <Paragraphs>125</Paragraphs>
  <Slides>19</Slides>
  <Notes>13</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2</vt:i4>
      </vt:variant>
      <vt:variant>
        <vt:lpstr>Τίτλοι διαφανειών</vt:lpstr>
      </vt:variant>
      <vt:variant>
        <vt:i4>19</vt:i4>
      </vt:variant>
    </vt:vector>
  </HeadingPairs>
  <TitlesOfParts>
    <vt:vector size="24" baseType="lpstr">
      <vt:lpstr>Verdana</vt:lpstr>
      <vt:lpstr>Arial</vt:lpstr>
      <vt:lpstr>Calibri</vt:lpstr>
      <vt:lpstr>Default Design</vt:lpstr>
      <vt:lpstr>1_Default Design</vt:lpstr>
      <vt:lpstr>      Circular Economy and Insularity     </vt:lpstr>
      <vt:lpstr>Διαφάνεια 2</vt:lpstr>
      <vt:lpstr>Description of the initiative</vt:lpstr>
      <vt:lpstr>Legal basis</vt:lpstr>
      <vt:lpstr>Why promoting circular economy in islands is important?</vt:lpstr>
      <vt:lpstr>What challenges?</vt:lpstr>
      <vt:lpstr>How to face these challenges?</vt:lpstr>
      <vt:lpstr>Why circular economy is part of the solution?</vt:lpstr>
      <vt:lpstr>How to make circular economy in islands a reality?</vt:lpstr>
      <vt:lpstr>State of the art</vt:lpstr>
      <vt:lpstr>Main outcome: Heraklion – Crete Declaration</vt:lpstr>
      <vt:lpstr>Heraklion- Crete Declaration: main objectives</vt:lpstr>
      <vt:lpstr>Malta Political Declaration, 18/5/2017.  The Clean Energy islands Initiative </vt:lpstr>
      <vt:lpstr>Objectives</vt:lpstr>
      <vt:lpstr>Clean Energy for EU Islands Initiative Support</vt:lpstr>
      <vt:lpstr>Next steps</vt:lpstr>
      <vt:lpstr>Conclusions</vt:lpstr>
      <vt:lpstr>Διαφάνεια 18</vt:lpstr>
      <vt:lpstr>Thank you for your attention!</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European Commission</dc:creator>
  <cp:lastModifiedBy>Dimitris</cp:lastModifiedBy>
  <cp:revision>431</cp:revision>
  <dcterms:created xsi:type="dcterms:W3CDTF">2011-10-28T10:25:18Z</dcterms:created>
  <dcterms:modified xsi:type="dcterms:W3CDTF">2018-06-06T11:49:03Z</dcterms:modified>
</cp:coreProperties>
</file>