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305" r:id="rId3"/>
    <p:sldId id="355" r:id="rId4"/>
    <p:sldId id="356" r:id="rId5"/>
    <p:sldId id="304" r:id="rId6"/>
    <p:sldId id="310" r:id="rId7"/>
    <p:sldId id="296" r:id="rId8"/>
    <p:sldId id="297" r:id="rId9"/>
    <p:sldId id="317" r:id="rId10"/>
    <p:sldId id="294" r:id="rId11"/>
    <p:sldId id="357" r:id="rId12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e Kærn Christiansen" initials="SKC" lastIdx="1" clrIdx="0">
    <p:extLst/>
  </p:cmAuthor>
  <p:cmAuthor id="2" name="Tilde Reffstrup" initials="TR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00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3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9E4ED-D0CD-0245-8DDD-1E9D10B115EE}" type="datetimeFigureOut">
              <a:rPr lang="en-US" smtClean="0"/>
              <a:t>5/30/2017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B53DA-2377-3349-BE5A-AF1B3120E62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4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Verdana"/>
                <a:cs typeface="Verdana"/>
              </a:rPr>
              <a:t>Særlig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analyse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beskæftigelse</a:t>
            </a:r>
            <a:r>
              <a:rPr lang="en-US" sz="2400" dirty="0" smtClean="0">
                <a:latin typeface="Verdana"/>
                <a:cs typeface="Verdana"/>
              </a:rPr>
              <a:t>: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Verdana"/>
                <a:cs typeface="Verdana"/>
              </a:rPr>
              <a:t>I </a:t>
            </a:r>
            <a:r>
              <a:rPr lang="en-US" sz="2400" dirty="0" err="1" smtClean="0">
                <a:latin typeface="Verdana"/>
                <a:cs typeface="Verdana"/>
              </a:rPr>
              <a:t>undersøgelsen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deltager</a:t>
            </a:r>
            <a:r>
              <a:rPr lang="en-US" sz="2400" dirty="0" smtClean="0">
                <a:latin typeface="Verdana"/>
                <a:cs typeface="Verdana"/>
              </a:rPr>
              <a:t> 89 startups. </a:t>
            </a:r>
            <a:r>
              <a:rPr lang="en-US" sz="2400" dirty="0" err="1" smtClean="0">
                <a:latin typeface="Verdana"/>
                <a:cs typeface="Verdana"/>
              </a:rPr>
              <a:t>Heraf</a:t>
            </a:r>
            <a:r>
              <a:rPr lang="en-US" sz="2400" dirty="0" smtClean="0">
                <a:latin typeface="Verdana"/>
                <a:cs typeface="Verdana"/>
              </a:rPr>
              <a:t> 50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modtaget</a:t>
            </a:r>
            <a:r>
              <a:rPr lang="en-US" sz="2400" dirty="0" smtClean="0">
                <a:latin typeface="Verdana"/>
                <a:cs typeface="Verdana"/>
              </a:rPr>
              <a:t> et Mikrolegat og </a:t>
            </a:r>
            <a:r>
              <a:rPr lang="en-US" sz="2400" dirty="0" err="1" smtClean="0">
                <a:latin typeface="Verdana"/>
                <a:cs typeface="Verdana"/>
              </a:rPr>
              <a:t>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kontrolgruppe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39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fået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afslag</a:t>
            </a:r>
            <a:r>
              <a:rPr lang="en-US" sz="2400" dirty="0" smtClean="0">
                <a:latin typeface="Verdana"/>
                <a:cs typeface="Verdana"/>
              </a:rPr>
              <a:t>. </a:t>
            </a:r>
            <a:endParaRPr lang="da-DK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107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Verdana"/>
                <a:cs typeface="Verdana"/>
              </a:rPr>
              <a:t>Særlig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analyse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beskæftigelse</a:t>
            </a:r>
            <a:r>
              <a:rPr lang="en-US" sz="2400" dirty="0" smtClean="0">
                <a:latin typeface="Verdana"/>
                <a:cs typeface="Verdana"/>
              </a:rPr>
              <a:t>: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Verdana"/>
                <a:cs typeface="Verdana"/>
              </a:rPr>
              <a:t>I </a:t>
            </a:r>
            <a:r>
              <a:rPr lang="en-US" sz="2400" dirty="0" err="1" smtClean="0">
                <a:latin typeface="Verdana"/>
                <a:cs typeface="Verdana"/>
              </a:rPr>
              <a:t>undersøgelsen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deltager</a:t>
            </a:r>
            <a:r>
              <a:rPr lang="en-US" sz="2400" dirty="0" smtClean="0">
                <a:latin typeface="Verdana"/>
                <a:cs typeface="Verdana"/>
              </a:rPr>
              <a:t> 89 startups. </a:t>
            </a:r>
            <a:r>
              <a:rPr lang="en-US" sz="2400" dirty="0" err="1" smtClean="0">
                <a:latin typeface="Verdana"/>
                <a:cs typeface="Verdana"/>
              </a:rPr>
              <a:t>Heraf</a:t>
            </a:r>
            <a:r>
              <a:rPr lang="en-US" sz="2400" dirty="0" smtClean="0">
                <a:latin typeface="Verdana"/>
                <a:cs typeface="Verdana"/>
              </a:rPr>
              <a:t> 50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modtaget</a:t>
            </a:r>
            <a:r>
              <a:rPr lang="en-US" sz="2400" dirty="0" smtClean="0">
                <a:latin typeface="Verdana"/>
                <a:cs typeface="Verdana"/>
              </a:rPr>
              <a:t> et Mikrolegat og </a:t>
            </a:r>
            <a:r>
              <a:rPr lang="en-US" sz="2400" dirty="0" err="1" smtClean="0">
                <a:latin typeface="Verdana"/>
                <a:cs typeface="Verdana"/>
              </a:rPr>
              <a:t>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kontrolgruppe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39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fået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afslag</a:t>
            </a:r>
            <a:r>
              <a:rPr lang="en-US" sz="2400" dirty="0" smtClean="0">
                <a:latin typeface="Verdana"/>
                <a:cs typeface="Verdana"/>
              </a:rPr>
              <a:t>. </a:t>
            </a:r>
            <a:endParaRPr lang="da-DK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65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Verdana"/>
                <a:cs typeface="Verdana"/>
              </a:rPr>
              <a:t>Særlig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analyse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beskæftigelse</a:t>
            </a:r>
            <a:r>
              <a:rPr lang="en-US" sz="2400" dirty="0" smtClean="0">
                <a:latin typeface="Verdana"/>
                <a:cs typeface="Verdana"/>
              </a:rPr>
              <a:t>: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Verdana"/>
                <a:cs typeface="Verdana"/>
              </a:rPr>
              <a:t>I </a:t>
            </a:r>
            <a:r>
              <a:rPr lang="en-US" sz="2400" dirty="0" err="1" smtClean="0">
                <a:latin typeface="Verdana"/>
                <a:cs typeface="Verdana"/>
              </a:rPr>
              <a:t>undersøgelsen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deltager</a:t>
            </a:r>
            <a:r>
              <a:rPr lang="en-US" sz="2400" dirty="0" smtClean="0">
                <a:latin typeface="Verdana"/>
                <a:cs typeface="Verdana"/>
              </a:rPr>
              <a:t> 89 startups. </a:t>
            </a:r>
            <a:r>
              <a:rPr lang="en-US" sz="2400" dirty="0" err="1" smtClean="0">
                <a:latin typeface="Verdana"/>
                <a:cs typeface="Verdana"/>
              </a:rPr>
              <a:t>Heraf</a:t>
            </a:r>
            <a:r>
              <a:rPr lang="en-US" sz="2400" dirty="0" smtClean="0">
                <a:latin typeface="Verdana"/>
                <a:cs typeface="Verdana"/>
              </a:rPr>
              <a:t> 50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modtaget</a:t>
            </a:r>
            <a:r>
              <a:rPr lang="en-US" sz="2400" dirty="0" smtClean="0">
                <a:latin typeface="Verdana"/>
                <a:cs typeface="Verdana"/>
              </a:rPr>
              <a:t> et Mikrolegat og </a:t>
            </a:r>
            <a:r>
              <a:rPr lang="en-US" sz="2400" dirty="0" err="1" smtClean="0">
                <a:latin typeface="Verdana"/>
                <a:cs typeface="Verdana"/>
              </a:rPr>
              <a:t>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kontrolgruppe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39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fået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afslag</a:t>
            </a:r>
            <a:r>
              <a:rPr lang="en-US" sz="2400" dirty="0" smtClean="0">
                <a:latin typeface="Verdana"/>
                <a:cs typeface="Verdana"/>
              </a:rPr>
              <a:t>. </a:t>
            </a:r>
            <a:endParaRPr lang="da-DK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107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Verdana"/>
                <a:cs typeface="Verdana"/>
              </a:rPr>
              <a:t>Særlig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analyse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beskæftigelse</a:t>
            </a:r>
            <a:r>
              <a:rPr lang="en-US" sz="2400" dirty="0" smtClean="0">
                <a:latin typeface="Verdana"/>
                <a:cs typeface="Verdana"/>
              </a:rPr>
              <a:t>: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Verdana"/>
                <a:cs typeface="Verdana"/>
              </a:rPr>
              <a:t>I </a:t>
            </a:r>
            <a:r>
              <a:rPr lang="en-US" sz="2400" dirty="0" err="1" smtClean="0">
                <a:latin typeface="Verdana"/>
                <a:cs typeface="Verdana"/>
              </a:rPr>
              <a:t>undersøgelsen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deltager</a:t>
            </a:r>
            <a:r>
              <a:rPr lang="en-US" sz="2400" dirty="0" smtClean="0">
                <a:latin typeface="Verdana"/>
                <a:cs typeface="Verdana"/>
              </a:rPr>
              <a:t> 89 startups. </a:t>
            </a:r>
            <a:r>
              <a:rPr lang="en-US" sz="2400" dirty="0" err="1" smtClean="0">
                <a:latin typeface="Verdana"/>
                <a:cs typeface="Verdana"/>
              </a:rPr>
              <a:t>Heraf</a:t>
            </a:r>
            <a:r>
              <a:rPr lang="en-US" sz="2400" dirty="0" smtClean="0">
                <a:latin typeface="Verdana"/>
                <a:cs typeface="Verdana"/>
              </a:rPr>
              <a:t> 50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modtaget</a:t>
            </a:r>
            <a:r>
              <a:rPr lang="en-US" sz="2400" dirty="0" smtClean="0">
                <a:latin typeface="Verdana"/>
                <a:cs typeface="Verdana"/>
              </a:rPr>
              <a:t> et Mikrolegat og </a:t>
            </a:r>
            <a:r>
              <a:rPr lang="en-US" sz="2400" dirty="0" err="1" smtClean="0">
                <a:latin typeface="Verdana"/>
                <a:cs typeface="Verdana"/>
              </a:rPr>
              <a:t>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kontrolgruppe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39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fået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afslag</a:t>
            </a:r>
            <a:r>
              <a:rPr lang="en-US" sz="2400" dirty="0" smtClean="0">
                <a:latin typeface="Verdana"/>
                <a:cs typeface="Verdana"/>
              </a:rPr>
              <a:t>. </a:t>
            </a:r>
            <a:endParaRPr lang="da-DK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107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Verdana"/>
                <a:cs typeface="Verdana"/>
              </a:rPr>
              <a:t>Særlig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analyse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beskæftigelse</a:t>
            </a:r>
            <a:r>
              <a:rPr lang="en-US" sz="2400" dirty="0" smtClean="0">
                <a:latin typeface="Verdana"/>
                <a:cs typeface="Verdana"/>
              </a:rPr>
              <a:t>: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Verdana"/>
                <a:cs typeface="Verdana"/>
              </a:rPr>
              <a:t>I </a:t>
            </a:r>
            <a:r>
              <a:rPr lang="en-US" sz="2400" dirty="0" err="1" smtClean="0">
                <a:latin typeface="Verdana"/>
                <a:cs typeface="Verdana"/>
              </a:rPr>
              <a:t>undersøgelsen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deltager</a:t>
            </a:r>
            <a:r>
              <a:rPr lang="en-US" sz="2400" dirty="0" smtClean="0">
                <a:latin typeface="Verdana"/>
                <a:cs typeface="Verdana"/>
              </a:rPr>
              <a:t> 89 startups. </a:t>
            </a:r>
            <a:r>
              <a:rPr lang="en-US" sz="2400" dirty="0" err="1" smtClean="0">
                <a:latin typeface="Verdana"/>
                <a:cs typeface="Verdana"/>
              </a:rPr>
              <a:t>Heraf</a:t>
            </a:r>
            <a:r>
              <a:rPr lang="en-US" sz="2400" dirty="0" smtClean="0">
                <a:latin typeface="Verdana"/>
                <a:cs typeface="Verdana"/>
              </a:rPr>
              <a:t> 50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modtaget</a:t>
            </a:r>
            <a:r>
              <a:rPr lang="en-US" sz="2400" dirty="0" smtClean="0">
                <a:latin typeface="Verdana"/>
                <a:cs typeface="Verdana"/>
              </a:rPr>
              <a:t> et Mikrolegat og </a:t>
            </a:r>
            <a:r>
              <a:rPr lang="en-US" sz="2400" dirty="0" err="1" smtClean="0">
                <a:latin typeface="Verdana"/>
                <a:cs typeface="Verdana"/>
              </a:rPr>
              <a:t>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kontrolgruppe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39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fået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afslag</a:t>
            </a:r>
            <a:r>
              <a:rPr lang="en-US" sz="2400" dirty="0" smtClean="0">
                <a:latin typeface="Verdana"/>
                <a:cs typeface="Verdana"/>
              </a:rPr>
              <a:t>. </a:t>
            </a:r>
            <a:endParaRPr lang="da-DK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107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Verdana"/>
                <a:cs typeface="Verdana"/>
              </a:rPr>
              <a:t>Særlig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analyse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beskæftigelse</a:t>
            </a:r>
            <a:r>
              <a:rPr lang="en-US" sz="2400" dirty="0" smtClean="0">
                <a:latin typeface="Verdana"/>
                <a:cs typeface="Verdana"/>
              </a:rPr>
              <a:t>: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Verdana"/>
                <a:cs typeface="Verdana"/>
              </a:rPr>
              <a:t>I </a:t>
            </a:r>
            <a:r>
              <a:rPr lang="en-US" sz="2400" dirty="0" err="1" smtClean="0">
                <a:latin typeface="Verdana"/>
                <a:cs typeface="Verdana"/>
              </a:rPr>
              <a:t>undersøgelsen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deltager</a:t>
            </a:r>
            <a:r>
              <a:rPr lang="en-US" sz="2400" dirty="0" smtClean="0">
                <a:latin typeface="Verdana"/>
                <a:cs typeface="Verdana"/>
              </a:rPr>
              <a:t> 89 startups. </a:t>
            </a:r>
            <a:r>
              <a:rPr lang="en-US" sz="2400" dirty="0" err="1" smtClean="0">
                <a:latin typeface="Verdana"/>
                <a:cs typeface="Verdana"/>
              </a:rPr>
              <a:t>Heraf</a:t>
            </a:r>
            <a:r>
              <a:rPr lang="en-US" sz="2400" dirty="0" smtClean="0">
                <a:latin typeface="Verdana"/>
                <a:cs typeface="Verdana"/>
              </a:rPr>
              <a:t> 50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modtaget</a:t>
            </a:r>
            <a:r>
              <a:rPr lang="en-US" sz="2400" dirty="0" smtClean="0">
                <a:latin typeface="Verdana"/>
                <a:cs typeface="Verdana"/>
              </a:rPr>
              <a:t> et Mikrolegat og </a:t>
            </a:r>
            <a:r>
              <a:rPr lang="en-US" sz="2400" dirty="0" err="1" smtClean="0">
                <a:latin typeface="Verdana"/>
                <a:cs typeface="Verdana"/>
              </a:rPr>
              <a:t>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kontrolgruppe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39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fået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afslag</a:t>
            </a:r>
            <a:r>
              <a:rPr lang="en-US" sz="2400" dirty="0" smtClean="0">
                <a:latin typeface="Verdana"/>
                <a:cs typeface="Verdana"/>
              </a:rPr>
              <a:t>. </a:t>
            </a:r>
            <a:endParaRPr lang="da-DK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107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Verdana"/>
                <a:cs typeface="Verdana"/>
              </a:rPr>
              <a:t>Særlig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analyse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beskæftigelse</a:t>
            </a:r>
            <a:r>
              <a:rPr lang="en-US" sz="2400" dirty="0" smtClean="0">
                <a:latin typeface="Verdana"/>
                <a:cs typeface="Verdana"/>
              </a:rPr>
              <a:t>: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Verdana"/>
                <a:cs typeface="Verdana"/>
              </a:rPr>
              <a:t>I </a:t>
            </a:r>
            <a:r>
              <a:rPr lang="en-US" sz="2400" dirty="0" err="1" smtClean="0">
                <a:latin typeface="Verdana"/>
                <a:cs typeface="Verdana"/>
              </a:rPr>
              <a:t>undersøgelsen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deltager</a:t>
            </a:r>
            <a:r>
              <a:rPr lang="en-US" sz="2400" dirty="0" smtClean="0">
                <a:latin typeface="Verdana"/>
                <a:cs typeface="Verdana"/>
              </a:rPr>
              <a:t> 89 startups. </a:t>
            </a:r>
            <a:r>
              <a:rPr lang="en-US" sz="2400" dirty="0" err="1" smtClean="0">
                <a:latin typeface="Verdana"/>
                <a:cs typeface="Verdana"/>
              </a:rPr>
              <a:t>Heraf</a:t>
            </a:r>
            <a:r>
              <a:rPr lang="en-US" sz="2400" dirty="0" smtClean="0">
                <a:latin typeface="Verdana"/>
                <a:cs typeface="Verdana"/>
              </a:rPr>
              <a:t> 50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modtaget</a:t>
            </a:r>
            <a:r>
              <a:rPr lang="en-US" sz="2400" dirty="0" smtClean="0">
                <a:latin typeface="Verdana"/>
                <a:cs typeface="Verdana"/>
              </a:rPr>
              <a:t> et Mikrolegat og </a:t>
            </a:r>
            <a:r>
              <a:rPr lang="en-US" sz="2400" dirty="0" err="1" smtClean="0">
                <a:latin typeface="Verdana"/>
                <a:cs typeface="Verdana"/>
              </a:rPr>
              <a:t>en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kontrolgruppe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på</a:t>
            </a:r>
            <a:r>
              <a:rPr lang="en-US" sz="2400" dirty="0" smtClean="0">
                <a:latin typeface="Verdana"/>
                <a:cs typeface="Verdana"/>
              </a:rPr>
              <a:t> 39 startups, der </a:t>
            </a:r>
            <a:r>
              <a:rPr lang="en-US" sz="2400" dirty="0" err="1" smtClean="0">
                <a:latin typeface="Verdana"/>
                <a:cs typeface="Verdana"/>
              </a:rPr>
              <a:t>har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fået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afslag</a:t>
            </a:r>
            <a:r>
              <a:rPr lang="en-US" sz="2400" dirty="0" smtClean="0">
                <a:latin typeface="Verdana"/>
                <a:cs typeface="Verdana"/>
              </a:rPr>
              <a:t>. </a:t>
            </a:r>
            <a:endParaRPr lang="da-DK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107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606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54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89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7804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09600" y="1327150"/>
            <a:ext cx="5003800" cy="5530850"/>
          </a:xfrm>
          <a:prstGeom prst="rect">
            <a:avLst/>
          </a:prstGeom>
        </p:spPr>
        <p:txBody>
          <a:bodyPr/>
          <a:lstStyle>
            <a:lvl1pPr>
              <a:defRPr sz="2900">
                <a:solidFill>
                  <a:srgbClr val="45B43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45B43B"/>
                </a:solidFill>
              </a:rPr>
              <a:t>Titeltekst</a:t>
            </a:r>
          </a:p>
        </p:txBody>
      </p:sp>
    </p:spTree>
    <p:extLst>
      <p:ext uri="{BB962C8B-B14F-4D97-AF65-F5344CB8AC3E}">
        <p14:creationId xmlns:p14="http://schemas.microsoft.com/office/powerpoint/2010/main" val="1460130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B4B4B4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B4B4B4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B4B4B4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B4B4B4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B4B4B4"/>
                </a:solidFill>
              </a:rPr>
              <a:t>Brødtekst, niveau fem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43E48"/>
                </a:solidFill>
              </a:rPr>
              <a:t>Titeltekst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7950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1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50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7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52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9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92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45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32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4097-3696-49E1-843C-45287B41EB64}" type="datetimeFigureOut">
              <a:rPr lang="da-DK" smtClean="0"/>
              <a:t>30-05-2017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62B7-D2BE-4531-8F96-03133F36B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765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13.gif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630832"/>
            <a:ext cx="12632958" cy="748883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96673" y="4183568"/>
            <a:ext cx="12514041" cy="1190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 idx="4294967295"/>
          </p:nvPr>
        </p:nvSpPr>
        <p:spPr>
          <a:xfrm>
            <a:off x="2088861" y="4438772"/>
            <a:ext cx="9935789" cy="68754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227013">
              <a:defRPr sz="1800" b="0">
                <a:solidFill>
                  <a:srgbClr val="000000"/>
                </a:solidFill>
              </a:defRPr>
            </a:pPr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 </a:t>
            </a:r>
            <a:r>
              <a:rPr lang="da-DK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Entrepreneurship</a:t>
            </a:r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Islands</a:t>
            </a:r>
            <a:b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Christian Vintergaard</a:t>
            </a:r>
            <a:endParaRPr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8374232" y="6125836"/>
            <a:ext cx="3835636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026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4" y="6267474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 descr="Fonden_e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1708" y="6203436"/>
            <a:ext cx="3699204" cy="5449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58" y="4204674"/>
            <a:ext cx="1169324" cy="11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9643982" y="4224834"/>
            <a:ext cx="421777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da-DK" sz="2000" dirty="0" smtClean="0">
                <a:solidFill>
                  <a:srgbClr val="000000"/>
                </a:solidFill>
              </a:rPr>
              <a:t>Christianvintergaard</a:t>
            </a:r>
          </a:p>
          <a:p>
            <a:pPr algn="l" rtl="0" latinLnBrk="1" hangingPunct="0"/>
            <a:endParaRPr lang="da-DK" sz="2000" dirty="0" smtClean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a-DK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da-DK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chr_vintergaard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57468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725170" y="404664"/>
            <a:ext cx="8946864" cy="76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/>
              <a:t>Mapping of the </a:t>
            </a:r>
            <a:r>
              <a:rPr lang="en-US" sz="2400" dirty="0" smtClean="0"/>
              <a:t>islands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600" smtClean="0"/>
              <a:t>Danish </a:t>
            </a:r>
            <a:r>
              <a:rPr lang="en-US" sz="1600" dirty="0"/>
              <a:t>Foundation for Entrepreneurship</a:t>
            </a:r>
          </a:p>
        </p:txBody>
      </p:sp>
      <p:pic>
        <p:nvPicPr>
          <p:cNvPr id="211" name="image3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4418" y="6051207"/>
            <a:ext cx="2479682" cy="35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246656" y="5826677"/>
            <a:ext cx="2945347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6" name="Shape 209"/>
          <p:cNvSpPr/>
          <p:nvPr/>
        </p:nvSpPr>
        <p:spPr>
          <a:xfrm>
            <a:off x="1858511" y="1960861"/>
            <a:ext cx="7545907" cy="738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/>
              <a:t>			Thanks!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9" y="3212762"/>
            <a:ext cx="1308706" cy="116705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8" y="3363176"/>
            <a:ext cx="2447507" cy="94473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56" y="4834666"/>
            <a:ext cx="4256468" cy="119181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88" y="3550098"/>
            <a:ext cx="2343740" cy="55397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17" y="5178912"/>
            <a:ext cx="3393142" cy="39610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7" y="5233822"/>
            <a:ext cx="3370816" cy="3935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02" y="3250912"/>
            <a:ext cx="794738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971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630832"/>
            <a:ext cx="12632958" cy="748883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96673" y="4183568"/>
            <a:ext cx="12514041" cy="1190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 idx="4294967295"/>
          </p:nvPr>
        </p:nvSpPr>
        <p:spPr>
          <a:xfrm>
            <a:off x="2088861" y="4438772"/>
            <a:ext cx="9935789" cy="68754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defTabSz="227013">
              <a:defRPr sz="1800" b="0">
                <a:solidFill>
                  <a:srgbClr val="000000"/>
                </a:solidFill>
              </a:defRPr>
            </a:pPr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 </a:t>
            </a:r>
            <a:r>
              <a:rPr lang="da-DK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Entrepreneurship</a:t>
            </a:r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Islands</a:t>
            </a:r>
            <a:b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Christian Vintergaard</a:t>
            </a:r>
            <a:endParaRPr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8374232" y="6125836"/>
            <a:ext cx="3835636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026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4" y="6267474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 descr="Fonden_e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1708" y="6203436"/>
            <a:ext cx="3699204" cy="5449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58" y="4204674"/>
            <a:ext cx="1169324" cy="11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9643982" y="4224834"/>
            <a:ext cx="421777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da-DK" sz="2000" dirty="0" smtClean="0">
                <a:solidFill>
                  <a:srgbClr val="000000"/>
                </a:solidFill>
              </a:rPr>
              <a:t>Christianvintergaard</a:t>
            </a:r>
          </a:p>
          <a:p>
            <a:pPr algn="l" rtl="0" latinLnBrk="1" hangingPunct="0"/>
            <a:endParaRPr lang="da-DK" sz="2000" dirty="0" smtClean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da-DK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da-DK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chr_vintergaard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34834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725170" y="404664"/>
            <a:ext cx="7813523" cy="4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 smtClean="0"/>
              <a:t>The Nordic Entrepreneurship </a:t>
            </a:r>
            <a:r>
              <a:rPr lang="en-US" sz="2400" dirty="0"/>
              <a:t>I</a:t>
            </a:r>
            <a:r>
              <a:rPr lang="en-US" sz="2400" dirty="0" smtClean="0"/>
              <a:t>sland project</a:t>
            </a:r>
            <a:endParaRPr lang="en-US" sz="1600" dirty="0"/>
          </a:p>
        </p:txBody>
      </p:sp>
      <p:pic>
        <p:nvPicPr>
          <p:cNvPr id="211" name="image3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4418" y="6051207"/>
            <a:ext cx="2479682" cy="35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246656" y="5826677"/>
            <a:ext cx="2945347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7284" y="1420333"/>
            <a:ext cx="1116203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Entrepreneurship Islands is a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pre-project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selected Nordic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islands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purpose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 and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spread of entrepreneurship education in upper secondary and higher education.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nsure one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newly established student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is supported through a micro grant.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development opportunities and resources for start-ups initiated by students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stimate the expected penetration rate of entrepreneurship education and student start-ups during a 5 year time horizon.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is based on experience, models,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materials etc. that already exist in the Nordic countries.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7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6051207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 descr="Fonden_e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5724" y="6203436"/>
            <a:ext cx="3699204" cy="5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6586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0390811" y="6045200"/>
            <a:ext cx="1801192" cy="5515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51" y="673200"/>
            <a:ext cx="7851820" cy="5722676"/>
          </a:xfrm>
          <a:prstGeom prst="rect">
            <a:avLst/>
          </a:prstGeom>
        </p:spPr>
      </p:pic>
      <p:pic>
        <p:nvPicPr>
          <p:cNvPr id="7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6051207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 descr="Fonden_e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361" y="6203436"/>
            <a:ext cx="3699204" cy="544903"/>
          </a:xfrm>
          <a:prstGeom prst="rect">
            <a:avLst/>
          </a:prstGeom>
        </p:spPr>
      </p:pic>
      <p:sp>
        <p:nvSpPr>
          <p:cNvPr id="2" name="Eksplosion 1 1"/>
          <p:cNvSpPr/>
          <p:nvPr/>
        </p:nvSpPr>
        <p:spPr>
          <a:xfrm>
            <a:off x="11593700" y="4181997"/>
            <a:ext cx="155448" cy="11887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ksplosion 1 9"/>
          <p:cNvSpPr/>
          <p:nvPr/>
        </p:nvSpPr>
        <p:spPr>
          <a:xfrm>
            <a:off x="11422459" y="5834136"/>
            <a:ext cx="155448" cy="11887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ksplosion 1 10"/>
          <p:cNvSpPr/>
          <p:nvPr/>
        </p:nvSpPr>
        <p:spPr>
          <a:xfrm>
            <a:off x="5708446" y="3173929"/>
            <a:ext cx="155448" cy="11887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ksplosion 1 11"/>
          <p:cNvSpPr/>
          <p:nvPr/>
        </p:nvSpPr>
        <p:spPr>
          <a:xfrm>
            <a:off x="7655599" y="4825005"/>
            <a:ext cx="155448" cy="11887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ksplosion 1 12"/>
          <p:cNvSpPr/>
          <p:nvPr/>
        </p:nvSpPr>
        <p:spPr>
          <a:xfrm>
            <a:off x="9053343" y="5242260"/>
            <a:ext cx="155448" cy="11887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ksplosion 1 13"/>
          <p:cNvSpPr/>
          <p:nvPr/>
        </p:nvSpPr>
        <p:spPr>
          <a:xfrm>
            <a:off x="10235363" y="3060783"/>
            <a:ext cx="155448" cy="11887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ksplosion 1 14"/>
          <p:cNvSpPr/>
          <p:nvPr/>
        </p:nvSpPr>
        <p:spPr>
          <a:xfrm>
            <a:off x="11647228" y="4943877"/>
            <a:ext cx="155448" cy="11887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566670" y="553792"/>
            <a:ext cx="654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Nordic Entrepreneurship Island project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56822" y="12707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pilot-project in 7 selected Nordic islands </a:t>
            </a:r>
            <a:endParaRPr lang="da-DK" dirty="0"/>
          </a:p>
        </p:txBody>
      </p:sp>
      <p:sp>
        <p:nvSpPr>
          <p:cNvPr id="22" name="Rektangel 21"/>
          <p:cNvSpPr/>
          <p:nvPr/>
        </p:nvSpPr>
        <p:spPr>
          <a:xfrm>
            <a:off x="165704" y="1955873"/>
            <a:ext cx="48837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addresses: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demographic, educational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new business venture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islands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potentials arising from an increased focus on entrepreneurship education and start-up capital for student start-ups on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islands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expected penetration rate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entrepreneurship education and student start-ups during a 5 year time horizon. 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47" y="141357"/>
            <a:ext cx="3073231" cy="3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611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725170" y="404664"/>
            <a:ext cx="7813523" cy="43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000" dirty="0" smtClean="0"/>
              <a:t>Challenges</a:t>
            </a:r>
            <a:endParaRPr lang="en-US" sz="2000" dirty="0"/>
          </a:p>
        </p:txBody>
      </p:sp>
      <p:pic>
        <p:nvPicPr>
          <p:cNvPr id="211" name="image3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4418" y="6051207"/>
            <a:ext cx="2479682" cy="35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246656" y="5826677"/>
            <a:ext cx="2945347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7284" y="1004505"/>
            <a:ext cx="1116203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Depopulation &amp; youth unemployment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of the Nordic islands in the project are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suffering from depopulation - especially young people who have high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aspirations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wishes for a higher education. 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Nordic islands also suffer from youth unemployment which in most islands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2 or 3 times as high as overall unemployment.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 jobs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islands are challenged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having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 few jobs, and the companies that disappear are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replaced by new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entrepreneurial businesses.  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Faroe Islands many young people go abroad to study and about half of them never return, presumably because there is a lack of knowledge-intensive workplaces in the Faroe Islands.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 are replaced by new technologies, new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 &amp; entrepreneurship education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Generally, entrepreneurs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innovative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 are missing.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currently no widespread entrepreneurship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in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North.  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trains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young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to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present (and past jobs) and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makes them seek a higher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fo-F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6051207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 descr="Fonden_e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38756" y="6203436"/>
            <a:ext cx="3699204" cy="54490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47" y="141357"/>
            <a:ext cx="3073231" cy="3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518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725170" y="404664"/>
            <a:ext cx="7813523" cy="4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 smtClean="0"/>
              <a:t>Possibilities</a:t>
            </a:r>
            <a:endParaRPr lang="en-US" sz="1600" dirty="0"/>
          </a:p>
        </p:txBody>
      </p:sp>
      <p:pic>
        <p:nvPicPr>
          <p:cNvPr id="211" name="image3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4418" y="6051207"/>
            <a:ext cx="2479682" cy="35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246656" y="5826677"/>
            <a:ext cx="2945347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8534" y="1568355"/>
            <a:ext cx="111620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number of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entrepreneurs can be influenced by regional and national initiatives.  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very immobile "people" (Source: The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Danish Business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Authority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Entrepreneurship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affected (relatively cheaply) through education and microfinance to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student-run start-ups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 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evidence that an effort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enhance entrepreneurial competences among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students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great effect on:  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Competence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dissemination.  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start-ups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6051207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 descr="Fonden_e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2998" y="6203436"/>
            <a:ext cx="3699204" cy="5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330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892638" y="1584614"/>
            <a:ext cx="7452828" cy="35599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/>
          <a:p>
            <a:pPr defTabSz="412750" latinLnBrk="1" hangingPunct="0">
              <a:lnSpc>
                <a:spcPct val="120000"/>
              </a:lnSpc>
            </a:pPr>
            <a:r>
              <a:rPr lang="da-DK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Macro </a:t>
            </a:r>
            <a:r>
              <a:rPr lang="da-DK" sz="16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endParaRPr lang="da-DK" sz="16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12750" latinLnBrk="1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National </a:t>
            </a:r>
            <a:r>
              <a:rPr lang="da-DK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strategy</a:t>
            </a:r>
            <a:endParaRPr lang="da-DK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venir Book"/>
            </a:endParaRPr>
          </a:p>
          <a:p>
            <a:pPr defTabSz="412750" latinLnBrk="1" hangingPunct="0">
              <a:lnSpc>
                <a:spcPct val="120000"/>
              </a:lnSpc>
            </a:pPr>
            <a:endParaRPr lang="da-DK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12750" latinLnBrk="1" hangingPunct="0">
              <a:lnSpc>
                <a:spcPct val="120000"/>
              </a:lnSpc>
            </a:pPr>
            <a:r>
              <a:rPr lang="da-DK" sz="16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Meso</a:t>
            </a:r>
            <a:r>
              <a:rPr lang="da-DK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6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endParaRPr lang="da-DK" sz="16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12750" latinLnBrk="1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Educational</a:t>
            </a:r>
            <a:r>
              <a:rPr lang="da-DK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institution </a:t>
            </a:r>
            <a:r>
              <a:rPr lang="da-DK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  <a:endParaRPr lang="da-DK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12750" latinLnBrk="1" hangingPunct="0">
              <a:lnSpc>
                <a:spcPct val="120000"/>
              </a:lnSpc>
            </a:pPr>
            <a:endParaRPr lang="da-DK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12750" latinLnBrk="1" hangingPunct="0">
              <a:lnSpc>
                <a:spcPct val="120000"/>
              </a:lnSpc>
            </a:pPr>
            <a:r>
              <a:rPr lang="da-DK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 </a:t>
            </a:r>
            <a:r>
              <a:rPr lang="da-DK" sz="16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endParaRPr lang="da-DK" sz="16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12750" latinLnBrk="1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Upper </a:t>
            </a:r>
            <a:r>
              <a:rPr lang="da-DK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da-DK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da-DK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a-DK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VET</a:t>
            </a:r>
            <a:endParaRPr lang="da-DK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12750" latinLnBrk="1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Tertiary</a:t>
            </a:r>
            <a:r>
              <a:rPr lang="da-DK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educations</a:t>
            </a:r>
            <a:r>
              <a:rPr lang="da-DK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 </a:t>
            </a:r>
            <a:r>
              <a:rPr lang="da-DK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– </a:t>
            </a:r>
            <a:r>
              <a:rPr lang="da-DK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course</a:t>
            </a:r>
            <a:r>
              <a:rPr lang="da-DK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descriptions</a:t>
            </a:r>
            <a:r>
              <a:rPr lang="da-DK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 and ”Stjernemodel”</a:t>
            </a:r>
            <a:endParaRPr lang="da-DK" sz="160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12750" latinLnBrk="1" hangingPunct="0">
              <a:lnSpc>
                <a:spcPct val="120000"/>
              </a:lnSpc>
            </a:pPr>
            <a:endParaRPr lang="da-DK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venir Book"/>
            </a:endParaRPr>
          </a:p>
          <a:p>
            <a:pPr defTabSz="412750" latinLnBrk="1" hangingPunct="0">
              <a:lnSpc>
                <a:spcPct val="120000"/>
              </a:lnSpc>
            </a:pPr>
            <a:r>
              <a:rPr lang="da-DK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venir Book"/>
              </a:rPr>
              <a:t>Cases</a:t>
            </a:r>
            <a:endParaRPr lang="da-DK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venir Book"/>
            </a:endParaRPr>
          </a:p>
        </p:txBody>
      </p:sp>
      <p:pic>
        <p:nvPicPr>
          <p:cNvPr id="3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6051207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Fonden_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8755" y="6165304"/>
            <a:ext cx="3421902" cy="504056"/>
          </a:xfrm>
          <a:prstGeom prst="rect">
            <a:avLst/>
          </a:prstGeom>
        </p:spPr>
      </p:pic>
      <p:sp>
        <p:nvSpPr>
          <p:cNvPr id="6" name="Shape 209"/>
          <p:cNvSpPr/>
          <p:nvPr/>
        </p:nvSpPr>
        <p:spPr>
          <a:xfrm>
            <a:off x="725170" y="404664"/>
            <a:ext cx="7813523" cy="4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/>
              <a:t>D</a:t>
            </a:r>
            <a:r>
              <a:rPr lang="en-US" sz="2400" dirty="0" smtClean="0"/>
              <a:t>ata collection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8378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738049" y="404664"/>
            <a:ext cx="6705601" cy="4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2400" dirty="0" smtClean="0"/>
              <a:t>General conclusions for all islands </a:t>
            </a:r>
            <a:endParaRPr lang="en-GB" sz="2400" dirty="0"/>
          </a:p>
        </p:txBody>
      </p:sp>
      <p:pic>
        <p:nvPicPr>
          <p:cNvPr id="211" name="image3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4418" y="6051207"/>
            <a:ext cx="2479682" cy="35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246656" y="5826677"/>
            <a:ext cx="2945347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GB" dirty="0"/>
          </a:p>
        </p:txBody>
      </p:sp>
      <p:sp>
        <p:nvSpPr>
          <p:cNvPr id="9" name="Shape 101"/>
          <p:cNvSpPr/>
          <p:nvPr/>
        </p:nvSpPr>
        <p:spPr>
          <a:xfrm>
            <a:off x="776686" y="1268760"/>
            <a:ext cx="10513168" cy="511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r>
              <a:rPr lang="en-GB" sz="1600" dirty="0" smtClean="0">
                <a:latin typeface="Verdana"/>
                <a:cs typeface="Verdana"/>
              </a:rPr>
              <a:t>The analysis 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No </a:t>
            </a:r>
            <a:r>
              <a:rPr lang="en-GB" sz="1600" dirty="0">
                <a:latin typeface="Verdana"/>
                <a:cs typeface="Verdana"/>
              </a:rPr>
              <a:t>/ limited </a:t>
            </a:r>
            <a:r>
              <a:rPr lang="en-GB" sz="1600" dirty="0" smtClean="0">
                <a:latin typeface="Verdana"/>
                <a:cs typeface="Verdana"/>
              </a:rPr>
              <a:t>prior data available for mapping entrepreneurship in the educational sector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>
                <a:latin typeface="Verdana"/>
                <a:cs typeface="Verdana"/>
              </a:rPr>
              <a:t> </a:t>
            </a:r>
            <a:r>
              <a:rPr lang="en-GB" sz="1600" dirty="0" smtClean="0">
                <a:latin typeface="Verdana"/>
                <a:cs typeface="Verdana"/>
              </a:rPr>
              <a:t>The definition of entrepreneurship education is defined by The Danish Foundation for Entrepreneurship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 smtClean="0">
              <a:latin typeface="Verdana"/>
              <a:cs typeface="Verdana"/>
            </a:endParaRP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r>
              <a:rPr lang="en-GB" sz="1600" dirty="0" smtClean="0">
                <a:latin typeface="Verdana"/>
                <a:cs typeface="Verdana"/>
              </a:rPr>
              <a:t>Findings:</a:t>
            </a:r>
            <a:endParaRPr lang="en-GB" sz="1600" dirty="0">
              <a:latin typeface="Verdana"/>
              <a:cs typeface="Verdana"/>
            </a:endParaRP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Transportation is a big issue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Limited implementation of entrepreneurship education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>
                <a:latin typeface="Verdana"/>
                <a:cs typeface="Verdana"/>
              </a:rPr>
              <a:t> </a:t>
            </a:r>
            <a:r>
              <a:rPr lang="en-GB" sz="1600" dirty="0" smtClean="0">
                <a:latin typeface="Verdana"/>
                <a:cs typeface="Verdana"/>
              </a:rPr>
              <a:t>Only very few student entrepreneurs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Industrial change – from ”living of the land / sea”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Awareness of the present challenges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Resourceful people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No </a:t>
            </a:r>
            <a:r>
              <a:rPr lang="en-GB" sz="1600" dirty="0">
                <a:latin typeface="Verdana"/>
                <a:cs typeface="Verdana"/>
              </a:rPr>
              <a:t>/ limited resources for </a:t>
            </a:r>
            <a:r>
              <a:rPr lang="en-GB" sz="1600" dirty="0" smtClean="0">
                <a:latin typeface="Verdana"/>
                <a:cs typeface="Verdana"/>
              </a:rPr>
              <a:t>entrepreneurship education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>
                <a:latin typeface="Verdana"/>
                <a:cs typeface="Verdana"/>
              </a:rPr>
              <a:t> </a:t>
            </a:r>
            <a:r>
              <a:rPr lang="en-GB" sz="1600" dirty="0" smtClean="0">
                <a:latin typeface="Verdana"/>
                <a:cs typeface="Verdana"/>
              </a:rPr>
              <a:t>No / limited resources for student entrepreneurs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>
                <a:latin typeface="Verdana"/>
                <a:cs typeface="Verdana"/>
              </a:rPr>
              <a:t> No / limited resources for </a:t>
            </a:r>
            <a:r>
              <a:rPr lang="en-GB" sz="1600" dirty="0" smtClean="0">
                <a:latin typeface="Verdana"/>
                <a:cs typeface="Verdana"/>
              </a:rPr>
              <a:t>entrepreneurship teachers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National and regional strategies have huge impact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r>
              <a:rPr lang="en-GB" sz="1600" dirty="0" smtClean="0">
                <a:latin typeface="Verdana"/>
                <a:cs typeface="Verdana"/>
              </a:rPr>
              <a:t> Great potential on each island</a:t>
            </a: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buFont typeface="Arial"/>
              <a:buChar char="•"/>
              <a:defRPr sz="1800"/>
            </a:pPr>
            <a:endParaRPr lang="en-GB" sz="1600" dirty="0" smtClean="0">
              <a:latin typeface="Verdana"/>
              <a:cs typeface="Verdana"/>
            </a:endParaRP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>
              <a:latin typeface="Verdana"/>
              <a:cs typeface="Verdana"/>
            </a:endParaRPr>
          </a:p>
        </p:txBody>
      </p:sp>
      <p:pic>
        <p:nvPicPr>
          <p:cNvPr id="7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6051207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 descr="Fonden_e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2998" y="6203436"/>
            <a:ext cx="3699204" cy="5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6931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738049" y="404664"/>
            <a:ext cx="6705601" cy="4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2400" dirty="0" smtClean="0"/>
              <a:t>General conclusions for all islands </a:t>
            </a:r>
            <a:endParaRPr lang="en-GB" sz="2400" dirty="0"/>
          </a:p>
        </p:txBody>
      </p:sp>
      <p:pic>
        <p:nvPicPr>
          <p:cNvPr id="211" name="image3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4418" y="6051207"/>
            <a:ext cx="2479682" cy="35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246656" y="5826677"/>
            <a:ext cx="2945347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GB" dirty="0"/>
          </a:p>
        </p:txBody>
      </p:sp>
      <p:sp>
        <p:nvSpPr>
          <p:cNvPr id="9" name="Shape 101"/>
          <p:cNvSpPr/>
          <p:nvPr/>
        </p:nvSpPr>
        <p:spPr>
          <a:xfrm>
            <a:off x="776686" y="1268760"/>
            <a:ext cx="1051316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r>
              <a:rPr lang="en-GB" dirty="0" smtClean="0">
                <a:latin typeface="Verdana"/>
                <a:cs typeface="Verdana"/>
              </a:rPr>
              <a:t>The development of the penetration rate for entrepreneurship education develops according to an S-curve</a:t>
            </a:r>
            <a:r>
              <a:rPr lang="en-GB" dirty="0">
                <a:latin typeface="Verdana"/>
                <a:cs typeface="Verdana"/>
              </a:rPr>
              <a:t>.</a:t>
            </a:r>
            <a:endParaRPr lang="en-GB" dirty="0" smtClean="0">
              <a:latin typeface="Verdana"/>
              <a:cs typeface="Verdana"/>
            </a:endParaRPr>
          </a:p>
        </p:txBody>
      </p:sp>
      <p:cxnSp>
        <p:nvCxnSpPr>
          <p:cNvPr id="3" name="Lige pilforbindelse 2"/>
          <p:cNvCxnSpPr/>
          <p:nvPr/>
        </p:nvCxnSpPr>
        <p:spPr>
          <a:xfrm flipV="1">
            <a:off x="3552445" y="2316048"/>
            <a:ext cx="0" cy="346984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3552445" y="5785892"/>
            <a:ext cx="4612783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uet forbindelse 10"/>
          <p:cNvCxnSpPr/>
          <p:nvPr/>
        </p:nvCxnSpPr>
        <p:spPr>
          <a:xfrm rot="10800000" flipV="1">
            <a:off x="3644724" y="2678804"/>
            <a:ext cx="4404573" cy="3094207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01"/>
          <p:cNvSpPr/>
          <p:nvPr/>
        </p:nvSpPr>
        <p:spPr>
          <a:xfrm>
            <a:off x="2232000" y="2546080"/>
            <a:ext cx="1245297" cy="323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r>
              <a:rPr lang="en-GB" sz="1600" dirty="0" smtClean="0">
                <a:latin typeface="Verdana"/>
                <a:cs typeface="Verdana"/>
              </a:rPr>
              <a:t>100 % </a:t>
            </a: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 smtClean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 smtClean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 smtClean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r>
              <a:rPr lang="en-GB" sz="1600" dirty="0" smtClean="0">
                <a:latin typeface="Verdana"/>
                <a:cs typeface="Verdana"/>
              </a:rPr>
              <a:t>Penetration</a:t>
            </a: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 smtClean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 smtClean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1600" dirty="0" smtClean="0">
              <a:latin typeface="Verdana"/>
              <a:cs typeface="Verdana"/>
            </a:endParaRPr>
          </a:p>
          <a:p>
            <a:pPr algn="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r>
              <a:rPr lang="en-GB" sz="1600" dirty="0" smtClean="0">
                <a:latin typeface="Verdana"/>
                <a:cs typeface="Verdana"/>
              </a:rPr>
              <a:t>0 %</a:t>
            </a:r>
            <a:endParaRPr lang="en-GB" sz="1600" dirty="0">
              <a:latin typeface="Verdana"/>
              <a:cs typeface="Verdana"/>
            </a:endParaRPr>
          </a:p>
        </p:txBody>
      </p:sp>
      <p:sp>
        <p:nvSpPr>
          <p:cNvPr id="19" name="Shape 101"/>
          <p:cNvSpPr/>
          <p:nvPr/>
        </p:nvSpPr>
        <p:spPr>
          <a:xfrm>
            <a:off x="5071308" y="5909703"/>
            <a:ext cx="12452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r>
              <a:rPr lang="en-GB" sz="1600" dirty="0" smtClean="0">
                <a:latin typeface="Verdana"/>
                <a:cs typeface="Verdana"/>
              </a:rPr>
              <a:t>Time</a:t>
            </a:r>
          </a:p>
        </p:txBody>
      </p:sp>
      <p:pic>
        <p:nvPicPr>
          <p:cNvPr id="13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6051207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lede 13" descr="Fonden_e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4361" y="6203436"/>
            <a:ext cx="3699204" cy="5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4381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738049" y="404664"/>
            <a:ext cx="6705601" cy="4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defTabSz="914400">
              <a:lnSpc>
                <a:spcPct val="100000"/>
              </a:lnSpc>
              <a:spcBef>
                <a:spcPts val="200"/>
              </a:spcBef>
              <a:defRPr sz="4800" b="1">
                <a:solidFill>
                  <a:srgbClr val="45B4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2400" dirty="0" smtClean="0"/>
              <a:t>General national recommendations</a:t>
            </a:r>
            <a:endParaRPr lang="en-GB" sz="2400" dirty="0"/>
          </a:p>
        </p:txBody>
      </p:sp>
      <p:pic>
        <p:nvPicPr>
          <p:cNvPr id="211" name="image3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4418" y="6051207"/>
            <a:ext cx="2479682" cy="35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246656" y="5826677"/>
            <a:ext cx="2945347" cy="687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9" name="Shape 101"/>
          <p:cNvSpPr/>
          <p:nvPr/>
        </p:nvSpPr>
        <p:spPr>
          <a:xfrm>
            <a:off x="715891" y="993675"/>
            <a:ext cx="10513168" cy="518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strategies for entrepreneurship education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important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cross-ministerial collaboration 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national operator/ responsible organisation is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 stakeholder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Dedicated budget for development and activities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underestimate data – for development in penetration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Later: impact studies also become important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Entrepreneurship in higher education is the most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 to foster long-run student start-ups.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and collaborate with schools on all levels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only few EE activities for teachers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teacher training from the start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 as a job creator (start-up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incubators)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EE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Micro Grants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an effect, but one should expect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slow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Synergies across the Islands can be great 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spcBef>
                <a:spcPts val="150"/>
              </a:spcBef>
              <a:buClr>
                <a:srgbClr val="00B050"/>
              </a:buClr>
              <a:buSzPct val="100000"/>
              <a:defRPr sz="1800"/>
            </a:pPr>
            <a:endParaRPr lang="en-GB" sz="2000" dirty="0">
              <a:latin typeface="Verdana"/>
              <a:cs typeface="Verdana"/>
            </a:endParaRPr>
          </a:p>
        </p:txBody>
      </p:sp>
      <p:pic>
        <p:nvPicPr>
          <p:cNvPr id="7" name="Picture 2" descr="C:\Users\tire\Dropbox\1. NORDIC ENTREPRENEURSHIP ISLANDS\5. KOMMUNIKATION\Logoer\nord_nmr_engel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4" y="6051207"/>
            <a:ext cx="2124236" cy="5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 descr="Fonden_e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4361" y="6203436"/>
            <a:ext cx="3699204" cy="5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566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759</Words>
  <Application>Microsoft Office PowerPoint</Application>
  <PresentationFormat>Brugerdefineret</PresentationFormat>
  <Paragraphs>134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Office-tema</vt:lpstr>
      <vt:lpstr>Nordic Entrepreneurship Islands Christian Vintergaard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Nordic Entrepreneurship Islands Christian Vintergaard</vt:lpstr>
    </vt:vector>
  </TitlesOfParts>
  <Company>Tietgen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ANDØYA, NORWAY</dc:title>
  <dc:creator>Tilde Reffstrup</dc:creator>
  <cp:lastModifiedBy>Dorte Kousgaard</cp:lastModifiedBy>
  <cp:revision>238</cp:revision>
  <cp:lastPrinted>2016-11-15T13:44:32Z</cp:lastPrinted>
  <dcterms:created xsi:type="dcterms:W3CDTF">2016-11-09T12:00:35Z</dcterms:created>
  <dcterms:modified xsi:type="dcterms:W3CDTF">2017-05-30T08:58:56Z</dcterms:modified>
</cp:coreProperties>
</file>