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0" r:id="rId4"/>
    <p:sldId id="261" r:id="rId5"/>
    <p:sldId id="265" r:id="rId6"/>
    <p:sldId id="266" r:id="rId7"/>
    <p:sldId id="264" r:id="rId8"/>
    <p:sldId id="268" r:id="rId9"/>
    <p:sldId id="280" r:id="rId10"/>
    <p:sldId id="262" r:id="rId11"/>
    <p:sldId id="274" r:id="rId12"/>
    <p:sldId id="267" r:id="rId13"/>
    <p:sldId id="271" r:id="rId14"/>
    <p:sldId id="272" r:id="rId15"/>
    <p:sldId id="273" r:id="rId16"/>
    <p:sldId id="259" r:id="rId17"/>
    <p:sldId id="258" r:id="rId18"/>
    <p:sldId id="269" r:id="rId19"/>
    <p:sldId id="270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ENERGY UNION AND SMART ISLANDS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CBB52-8992-4CDB-A073-E8B3A7F71815}" type="datetimeFigureOut">
              <a:rPr lang="en-GB" smtClean="0"/>
              <a:pPr/>
              <a:t>10/07/2015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B5B3E-FBCF-4C1B-9A18-3197C304726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ENERGY UNION AND SMART ISLANDS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AC109-D3BE-4FA2-92E3-0AC5FB9E6352}" type="datetimeFigureOut">
              <a:rPr lang="en-GB" smtClean="0"/>
              <a:pPr/>
              <a:t>10/07/2015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4C8F8-11AB-49EB-884B-090EF28DF08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4C8F8-11AB-49EB-884B-090EF28DF08E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ENERGY UNION AND SMART ISLANDS</a:t>
            </a:r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4C8F8-11AB-49EB-884B-090EF28DF08E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ENERGY UNION AND SMART ISLANDS</a:t>
            </a:r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4C8F8-11AB-49EB-884B-090EF28DF08E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ENERGY UNION AND SMART ISLANDS</a:t>
            </a:r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4C8F8-11AB-49EB-884B-090EF28DF08E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ENERGY UNION AND SMART ISLANDS</a:t>
            </a:r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4C8F8-11AB-49EB-884B-090EF28DF08E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ENERGY UNION AND SMART ISLANDS</a:t>
            </a:r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4C8F8-11AB-49EB-884B-090EF28DF08E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ENERGY UNION AND SMART ISLANDS</a:t>
            </a:r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4C8F8-11AB-49EB-884B-090EF28DF08E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ENERGY UNION AND SMART ISLANDS</a:t>
            </a:r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4C8F8-11AB-49EB-884B-090EF28DF08E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ENERGY UNION AND SMART ISLANDS</a:t>
            </a:r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4C8F8-11AB-49EB-884B-090EF28DF08E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ENERGY UNION AND SMART ISLANDS</a:t>
            </a:r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4C8F8-11AB-49EB-884B-090EF28DF08E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ENERGY UNION AND SMART ISLANDS</a:t>
            </a: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4C8F8-11AB-49EB-884B-090EF28DF08E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ENERGY UNION AND SMART ISLANDS</a:t>
            </a:r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4C8F8-11AB-49EB-884B-090EF28DF08E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ENERGY UNION AND SMART ISLANDS</a:t>
            </a:r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4C8F8-11AB-49EB-884B-090EF28DF08E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ENERGY UNION AND SMART ISLANDS</a:t>
            </a:r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4C8F8-11AB-49EB-884B-090EF28DF08E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ENERGY UNION AND SMART ISLANDS</a:t>
            </a:r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4C8F8-11AB-49EB-884B-090EF28DF08E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ENERGY UNION AND SMART ISLANDS</a:t>
            </a:r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4C8F8-11AB-49EB-884B-090EF28DF08E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ENERGY UNION AND SMART ISLANDS</a:t>
            </a:r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4C8F8-11AB-49EB-884B-090EF28DF08E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ENERGY UNION AND SMART ISLANDS</a:t>
            </a:r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4C8F8-11AB-49EB-884B-090EF28DF08E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ENERGY UNION AND SMART ISLANDS</a:t>
            </a: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89982AC-C280-48F0-B5F6-B0C707AF5596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FFF9007-1828-4FBB-AA15-DD5AF8BB8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2AC-C280-48F0-B5F6-B0C707AF5596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007-1828-4FBB-AA15-DD5AF8BB8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2AC-C280-48F0-B5F6-B0C707AF5596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007-1828-4FBB-AA15-DD5AF8BB8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2AC-C280-48F0-B5F6-B0C707AF5596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007-1828-4FBB-AA15-DD5AF8BB8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2AC-C280-48F0-B5F6-B0C707AF5596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007-1828-4FBB-AA15-DD5AF8BB8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2AC-C280-48F0-B5F6-B0C707AF5596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007-1828-4FBB-AA15-DD5AF8BB8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9982AC-C280-48F0-B5F6-B0C707AF5596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FF9007-1828-4FBB-AA15-DD5AF8BB8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89982AC-C280-48F0-B5F6-B0C707AF5596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FFF9007-1828-4FBB-AA15-DD5AF8BB8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2AC-C280-48F0-B5F6-B0C707AF5596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007-1828-4FBB-AA15-DD5AF8BB8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2AC-C280-48F0-B5F6-B0C707AF5596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007-1828-4FBB-AA15-DD5AF8BB8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2AC-C280-48F0-B5F6-B0C707AF5596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007-1828-4FBB-AA15-DD5AF8BB8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89982AC-C280-48F0-B5F6-B0C707AF5596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FFF9007-1828-4FBB-AA15-DD5AF8BB8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4582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ENERGY UNION AND SMART ISLANDS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Guest speaker</a:t>
            </a:r>
          </a:p>
          <a:p>
            <a:endParaRPr lang="en-US" dirty="0" smtClean="0"/>
          </a:p>
          <a:p>
            <a:r>
              <a:rPr lang="en-US" b="1" dirty="0" smtClean="0"/>
              <a:t>Ing. Renzo Curmi</a:t>
            </a:r>
          </a:p>
          <a:p>
            <a:endParaRPr lang="en-US" dirty="0" smtClean="0"/>
          </a:p>
          <a:p>
            <a:r>
              <a:rPr lang="en-US" dirty="0" smtClean="0"/>
              <a:t>Council Member of Gozo Business Chamber</a:t>
            </a:r>
            <a:endParaRPr lang="en-US" dirty="0"/>
          </a:p>
        </p:txBody>
      </p:sp>
      <p:pic>
        <p:nvPicPr>
          <p:cNvPr id="5122" name="Picture 2" descr="http://www.gozobusinesschamber.org/images/GBCWithoutWord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293096"/>
            <a:ext cx="2448272" cy="177735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580112" y="6237312"/>
            <a:ext cx="327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The </a:t>
            </a:r>
            <a:r>
              <a:rPr lang="en-GB" b="1" dirty="0" err="1" smtClean="0"/>
              <a:t>Gozo</a:t>
            </a:r>
            <a:r>
              <a:rPr lang="en-GB" b="1" dirty="0" smtClean="0"/>
              <a:t> Business Chamber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1008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about </a:t>
            </a:r>
            <a:r>
              <a:rPr lang="en-US" dirty="0" err="1" smtClean="0"/>
              <a:t>renewables</a:t>
            </a:r>
            <a:r>
              <a:rPr lang="en-US" dirty="0" smtClean="0"/>
              <a:t>  and energy efficient systems?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 descr="http://www.maltatoday.com.mt/ui_frontend/thumbnail/684/0/1331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6"/>
            <a:ext cx="3766441" cy="2808312"/>
          </a:xfrm>
          <a:prstGeom prst="rect">
            <a:avLst/>
          </a:prstGeom>
          <a:noFill/>
        </p:spPr>
      </p:pic>
      <p:pic>
        <p:nvPicPr>
          <p:cNvPr id="7172" name="Picture 4" descr="https://3a09223b3cd53870eeaa-7f75e5eb51943043279413a54aaa858a.ssl.cf3.rackcdn.com/local_20_temp-1434518838-55810536-620x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365104"/>
            <a:ext cx="4158226" cy="2333972"/>
          </a:xfrm>
          <a:prstGeom prst="rect">
            <a:avLst/>
          </a:prstGeom>
          <a:noFill/>
        </p:spPr>
      </p:pic>
      <p:pic>
        <p:nvPicPr>
          <p:cNvPr id="7174" name="Picture 6" descr="https://3a09223b3cd53870eeaa-7f75e5eb51943043279413a54aaa858a.ssl.cf3.rackcdn.com/725b4a6e947a1b666b8f1c108d886a593391920679-1405587563-53c7906b-620x3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916832"/>
            <a:ext cx="3864429" cy="2169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8892480" cy="1008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most common RES and energy efficient system in Malta and </a:t>
            </a:r>
            <a:r>
              <a:rPr lang="en-US" dirty="0" err="1" smtClean="0"/>
              <a:t>Gozo</a:t>
            </a:r>
            <a:r>
              <a:rPr lang="en-US" dirty="0" smtClean="0"/>
              <a:t> are: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Photovoltaic systems</a:t>
            </a:r>
            <a:br>
              <a:rPr lang="en-US" dirty="0" smtClean="0"/>
            </a:br>
            <a:r>
              <a:rPr lang="en-US" dirty="0" smtClean="0"/>
              <a:t>2. Solar water heating systems</a:t>
            </a:r>
            <a:br>
              <a:rPr lang="en-US" dirty="0" smtClean="0"/>
            </a:br>
            <a:r>
              <a:rPr lang="en-US" dirty="0" smtClean="0"/>
              <a:t>3. Micro wind turbines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 descr="http://www.maltatoday.com.mt/ui_frontend/thumbnail/684/0/1331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700808"/>
            <a:ext cx="3131840" cy="2335144"/>
          </a:xfrm>
          <a:prstGeom prst="rect">
            <a:avLst/>
          </a:prstGeom>
          <a:noFill/>
        </p:spPr>
      </p:pic>
      <p:pic>
        <p:nvPicPr>
          <p:cNvPr id="7172" name="Picture 4" descr="https://3a09223b3cd53870eeaa-7f75e5eb51943043279413a54aaa858a.ssl.cf3.rackcdn.com/local_20_temp-1434518838-55810536-620x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861048"/>
            <a:ext cx="4014210" cy="2253137"/>
          </a:xfrm>
          <a:prstGeom prst="rect">
            <a:avLst/>
          </a:prstGeom>
          <a:noFill/>
        </p:spPr>
      </p:pic>
      <p:pic>
        <p:nvPicPr>
          <p:cNvPr id="7174" name="Picture 6" descr="https://3a09223b3cd53870eeaa-7f75e5eb51943043279413a54aaa858a.ssl.cf3.rackcdn.com/725b4a6e947a1b666b8f1c108d886a593391920679-1405587563-53c7906b-620x3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293096"/>
            <a:ext cx="3864429" cy="216906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1520" y="5445224"/>
            <a:ext cx="8892480" cy="1008112"/>
          </a:xfrm>
          <a:prstGeom prst="rect">
            <a:avLst/>
          </a:prstGeom>
        </p:spPr>
        <p:txBody>
          <a:bodyPr vert="horz" anchor="ctr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1008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Take up of PV grant schemes in </a:t>
            </a:r>
            <a:r>
              <a:rPr lang="en-US" dirty="0" err="1" smtClean="0"/>
              <a:t>Gozo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7544" y="1628800"/>
          <a:ext cx="8208912" cy="3816422"/>
        </p:xfrm>
        <a:graphic>
          <a:graphicData uri="http://schemas.openxmlformats.org/drawingml/2006/table">
            <a:tbl>
              <a:tblPr/>
              <a:tblGrid>
                <a:gridCol w="2537300"/>
                <a:gridCol w="895518"/>
                <a:gridCol w="1476297"/>
                <a:gridCol w="1658015"/>
                <a:gridCol w="1641782"/>
              </a:tblGrid>
              <a:tr h="650752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Description_scheme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Island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Number of </a:t>
                      </a:r>
                      <a:r>
                        <a:rPr lang="en-GB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grants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Grant Value (</a:t>
                      </a: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€)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kWp</a:t>
                      </a: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of application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13465"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2006 PV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Gozo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1.00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€1,776.15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2.05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3465"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2009 PV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Gozo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6.00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€18,000.00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11.65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3465"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2010 PV call 2 ERDF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Gozo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193.00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€565,004.13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460.74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3465"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2010 PV National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Gozo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1.00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€3,000.00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2.18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3465"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2011 PV ERDF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Gozo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442.00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€1,310,061.05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989.76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3465"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 PV ERDF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Gozo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1,509.00</a:t>
                      </a:r>
                      <a:endParaRPr lang="en-GB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€3,691,238.44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4,389.64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4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GB" sz="18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2,152</a:t>
                      </a:r>
                      <a:endParaRPr lang="en-GB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€5,589,079.77</a:t>
                      </a:r>
                      <a:endParaRPr lang="en-GB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5,856.02</a:t>
                      </a:r>
                      <a:endParaRPr lang="en-GB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9552" y="57332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Total No. of households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Gozo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- 11,600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1008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Take up of PV grant schemes in </a:t>
            </a:r>
            <a:r>
              <a:rPr lang="en-US" dirty="0" err="1" smtClean="0"/>
              <a:t>Gozo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75656" y="1628800"/>
          <a:ext cx="6480720" cy="2731841"/>
        </p:xfrm>
        <a:graphic>
          <a:graphicData uri="http://schemas.openxmlformats.org/drawingml/2006/table">
            <a:tbl>
              <a:tblPr/>
              <a:tblGrid>
                <a:gridCol w="2304256"/>
                <a:gridCol w="2592288"/>
                <a:gridCol w="1584176"/>
              </a:tblGrid>
              <a:tr h="10565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Type of funding</a:t>
                      </a:r>
                      <a:endParaRPr lang="en-GB" sz="1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Estimated PV Energy  generated</a:t>
                      </a:r>
                      <a:r>
                        <a:rPr lang="en-GB" sz="18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( as of end 2014) </a:t>
                      </a:r>
                      <a:endParaRPr lang="en-GB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Carbon offset     ( CO2 e</a:t>
                      </a:r>
                      <a:r>
                        <a:rPr lang="en-GB" sz="18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GB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815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Energy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Grant Scheme        ( grant of 50% to 75%)</a:t>
                      </a:r>
                      <a:endParaRPr lang="en-GB" sz="18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9. 66  </a:t>
                      </a:r>
                      <a:r>
                        <a:rPr lang="en-GB" sz="18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GWh</a:t>
                      </a:r>
                      <a:r>
                        <a:rPr lang="en-GB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per annum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8,310 Tonnes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3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Private funding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3.71 </a:t>
                      </a:r>
                      <a:r>
                        <a:rPr lang="en-GB" sz="18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GWh</a:t>
                      </a:r>
                      <a:r>
                        <a:rPr lang="en-GB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per annum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3,192 Tonnes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61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GB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13.37 </a:t>
                      </a:r>
                      <a:r>
                        <a:rPr lang="en-GB" sz="18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GWh</a:t>
                      </a:r>
                      <a:r>
                        <a:rPr lang="en-GB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per annum</a:t>
                      </a:r>
                      <a:endParaRPr lang="en-GB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11,502 Tonnes</a:t>
                      </a:r>
                      <a:endParaRPr lang="en-GB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http://sprinterlife.com/wp-content/uploads/2011/08/Carbon-offsets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58243"/>
            <a:ext cx="7560840" cy="2299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1008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Electricity statistics for the Maltese archipelago- 2013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71600" y="2564904"/>
          <a:ext cx="7272808" cy="2591154"/>
        </p:xfrm>
        <a:graphic>
          <a:graphicData uri="http://schemas.openxmlformats.org/drawingml/2006/table">
            <a:tbl>
              <a:tblPr/>
              <a:tblGrid>
                <a:gridCol w="3422498"/>
                <a:gridCol w="3850310"/>
              </a:tblGrid>
              <a:tr h="1038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Power generated by power stations - 2013</a:t>
                      </a:r>
                      <a:endParaRPr lang="en-GB" sz="28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2,216  </a:t>
                      </a:r>
                      <a:r>
                        <a:rPr lang="en-GB" sz="28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GWh</a:t>
                      </a:r>
                      <a:r>
                        <a:rPr lang="en-GB" sz="2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per annum</a:t>
                      </a:r>
                      <a:endParaRPr lang="en-GB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8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Power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generated from RES – 2013</a:t>
                      </a:r>
                      <a:endParaRPr lang="en-GB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36.7 </a:t>
                      </a:r>
                      <a:r>
                        <a:rPr lang="en-GB" sz="28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GWh</a:t>
                      </a:r>
                      <a:r>
                        <a:rPr lang="en-GB" sz="2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per annum</a:t>
                      </a:r>
                      <a:endParaRPr lang="en-GB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8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% of RES to fossil</a:t>
                      </a:r>
                      <a:endParaRPr lang="en-GB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   1.7%</a:t>
                      </a:r>
                      <a:endParaRPr lang="en-GB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1008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Electricity consumption for the Maltese archipelago 2014 -2013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7853755" cy="382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Plans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Continuation of growth of PV systems in the domestic and commercial sector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Replacement of existing SON street lighting systems with LED technology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Interest by private investors to set up a bio gas facility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Gozo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Studies currently in progress to assess the feasibility of floating PV farms.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1008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Continuation of growth of PV systems in the domestic and commercial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dirty="0" smtClean="0"/>
              <a:t>    </a:t>
            </a:r>
            <a:r>
              <a:rPr lang="en-GB" b="1" dirty="0" smtClean="0"/>
              <a:t>A new scheme for the domestic sector has just been launched in Malta.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US" dirty="0" smtClean="0"/>
              <a:t>   The aim is to keep </a:t>
            </a:r>
            <a:r>
              <a:rPr lang="en-GB" dirty="0" smtClean="0"/>
              <a:t>the country on track to reach its energy targets by the year 2020.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€15 million of EU funds allocated </a:t>
            </a:r>
            <a:r>
              <a:rPr lang="en-GB" dirty="0" smtClean="0"/>
              <a:t>to three separate schemes, where the finances will be equally distributed. The first strategy is directed at domestic installations of photovoltaic panels which is further divided into two sections. </a:t>
            </a:r>
            <a:r>
              <a:rPr lang="en-GB" b="1" dirty="0" smtClean="0"/>
              <a:t>The scheme offers a maximum of €2300, or €750 per kilowatt peak,</a:t>
            </a:r>
            <a:r>
              <a:rPr lang="en-GB" dirty="0" smtClean="0"/>
              <a:t> in order to instigate the maximum use of every roof surface.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Feed in Tariff was announced to be of 16.5 per unit 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/>
              <a:t>7,000 households shall benefit from this scheme</a:t>
            </a:r>
            <a:r>
              <a:rPr lang="en-GB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1008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Replacement of existing SON street lighting systems with LED technology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7671023" cy="416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008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Replacement of existing SON street lighting systems with dimmable LED technology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7544" y="1844824"/>
          <a:ext cx="8229599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900810"/>
                <a:gridCol w="817038"/>
                <a:gridCol w="1440160"/>
                <a:gridCol w="864096"/>
                <a:gridCol w="1512168"/>
                <a:gridCol w="124482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 Lamp technology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r>
                        <a:rPr lang="en-US" baseline="0" dirty="0" smtClean="0"/>
                        <a:t> rating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Lamp technology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 rating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 energy</a:t>
                      </a:r>
                      <a:r>
                        <a:rPr lang="en-US" baseline="0" dirty="0" smtClean="0"/>
                        <a:t> savings per annum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Carbon Offset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3365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334,077 kWh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287,306 kg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141,401 kWh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121,604 kg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165W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182,923 kWh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157,313 kg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4,847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658,401 kWh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566,223 kg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s://3a09223b3cd53870eeaa-7f75e5eb51943043279413a54aaa858a.ssl.cf3.rackcdn.com/world_05_1_temp-1337844608-4fbde380-360x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653136"/>
            <a:ext cx="2664296" cy="1857606"/>
          </a:xfrm>
          <a:prstGeom prst="rect">
            <a:avLst/>
          </a:prstGeom>
          <a:noFill/>
        </p:spPr>
      </p:pic>
      <p:pic>
        <p:nvPicPr>
          <p:cNvPr id="3076" name="Picture 4" descr="http://img.diytrade.com/cdimg/1350383/17767982/0/1292483384/LED_Street_Ligh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548611"/>
            <a:ext cx="2952328" cy="2309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Historical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3096344" cy="5085184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1925 - 31 (GOZO)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GB" sz="3100" dirty="0" smtClean="0">
                <a:latin typeface="Arial" pitchFamily="34" charset="0"/>
                <a:cs typeface="Arial" pitchFamily="34" charset="0"/>
              </a:rPr>
              <a:t>First “power station” built in Victoria </a:t>
            </a:r>
            <a:r>
              <a:rPr lang="en-GB" sz="3100" dirty="0" err="1" smtClean="0">
                <a:latin typeface="Arial" pitchFamily="34" charset="0"/>
                <a:cs typeface="Arial" pitchFamily="34" charset="0"/>
              </a:rPr>
              <a:t>Gozo</a:t>
            </a:r>
            <a:r>
              <a:rPr lang="en-GB" sz="31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en-GB" sz="31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en-GB" sz="3100" dirty="0" smtClean="0">
                <a:latin typeface="Arial" pitchFamily="34" charset="0"/>
                <a:cs typeface="Arial" pitchFamily="34" charset="0"/>
              </a:rPr>
              <a:t>   The generating plant consisted of two 44 </a:t>
            </a:r>
            <a:r>
              <a:rPr lang="en-GB" sz="3100" dirty="0" err="1" smtClean="0">
                <a:latin typeface="Arial" pitchFamily="34" charset="0"/>
                <a:cs typeface="Arial" pitchFamily="34" charset="0"/>
              </a:rPr>
              <a:t>kVA</a:t>
            </a:r>
            <a:r>
              <a:rPr lang="en-GB" sz="3100" dirty="0" smtClean="0">
                <a:latin typeface="Arial" pitchFamily="34" charset="0"/>
                <a:cs typeface="Arial" pitchFamily="34" charset="0"/>
              </a:rPr>
              <a:t> Diesel Alternator Sets. </a:t>
            </a:r>
          </a:p>
          <a:p>
            <a:pPr>
              <a:buNone/>
            </a:pPr>
            <a:endParaRPr lang="en-GB" sz="3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3100" dirty="0" smtClean="0">
                <a:latin typeface="Arial" pitchFamily="34" charset="0"/>
                <a:cs typeface="Arial" pitchFamily="34" charset="0"/>
              </a:rPr>
              <a:t>   In 1931 more equipment was added, bringing the capacity to 94 </a:t>
            </a:r>
            <a:r>
              <a:rPr lang="en-GB" sz="3100" dirty="0" err="1" smtClean="0">
                <a:latin typeface="Arial" pitchFamily="34" charset="0"/>
                <a:cs typeface="Arial" pitchFamily="34" charset="0"/>
              </a:rPr>
              <a:t>kVA</a:t>
            </a:r>
            <a:r>
              <a:rPr lang="en-GB" sz="31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31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988840"/>
            <a:ext cx="5322044" cy="318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/>
          <a:lstStyle/>
          <a:p>
            <a:r>
              <a:rPr lang="en-US" dirty="0" smtClean="0"/>
              <a:t>Energy related R&amp;D projects in </a:t>
            </a:r>
            <a:r>
              <a:rPr lang="en-US" dirty="0" err="1" smtClean="0"/>
              <a:t>Gozo</a:t>
            </a:r>
            <a:endParaRPr lang="en-GB" dirty="0"/>
          </a:p>
        </p:txBody>
      </p:sp>
      <p:pic>
        <p:nvPicPr>
          <p:cNvPr id="4" name="Content Placeholder 3" descr="https://3a09223b3cd53870eeaa-7f75e5eb51943043279413a54aaa858a.ssl.cf3.rackcdn.com/725b4a6e947a1b666b8f1c108d886a593391920679-1405587563-53c7906b-620x34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772816"/>
            <a:ext cx="4680942" cy="300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2060848"/>
            <a:ext cx="31683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Dynamic wind turbine with a higher efficiency over a wider wind speed range.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Overall improvement in efficiency : 15-20%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Project  partners:  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Afbeeldingsresultaat voor econet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Afbeeldingsresultaat voor econet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Afbeeldingsresultaat voor econet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AutoShape 8" descr="Afbeeldingsresultaat voor econet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https://www.stevesandco.com/wp-content/uploads/2013/11/econetique1-40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136232"/>
            <a:ext cx="1721768" cy="1721768"/>
          </a:xfrm>
          <a:prstGeom prst="rect">
            <a:avLst/>
          </a:prstGeom>
          <a:noFill/>
        </p:spPr>
      </p:pic>
      <p:pic>
        <p:nvPicPr>
          <p:cNvPr id="1036" name="Picture 12" descr="https://www.um.edu.mt/__data/assets/image/0010/140995/MCST_Logo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5157192"/>
            <a:ext cx="1765545" cy="1700808"/>
          </a:xfrm>
          <a:prstGeom prst="rect">
            <a:avLst/>
          </a:prstGeom>
          <a:noFill/>
        </p:spPr>
      </p:pic>
      <p:pic>
        <p:nvPicPr>
          <p:cNvPr id="1038" name="Picture 14" descr="http://photos.state.gov/libraries/malta/246997/website/uom300x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7618" y="5105822"/>
            <a:ext cx="2246382" cy="1752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/>
          <a:lstStyle/>
          <a:p>
            <a:r>
              <a:rPr lang="en-US" dirty="0" smtClean="0"/>
              <a:t>Energy related R&amp;D projects in </a:t>
            </a:r>
            <a:r>
              <a:rPr lang="en-US" dirty="0" err="1" smtClean="0"/>
              <a:t>Gozo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060848"/>
            <a:ext cx="31683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Development of a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hollow concrete block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( HCB) with an improved U-Value of 20-30% over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conventional HCB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Project  partners:  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Afbeeldingsresultaat voor econet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Afbeeldingsresultaat voor econet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Afbeeldingsresultaat voor econet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AutoShape 8" descr="Afbeeldingsresultaat voor econet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http://photos.state.gov/libraries/malta/246997/website/uom300x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618" y="5105822"/>
            <a:ext cx="2246382" cy="1752178"/>
          </a:xfrm>
          <a:prstGeom prst="rect">
            <a:avLst/>
          </a:prstGeom>
          <a:noFill/>
        </p:spPr>
      </p:pic>
      <p:sp>
        <p:nvSpPr>
          <p:cNvPr id="52226" name="AutoShape 2" descr="Afbeeldingsresultaat voor hollow concrete b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28" name="AutoShape 4" descr="Afbeeldingsresultaat voor hollow concrete b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2230" name="Picture 6" descr="http://www.greengates.co.uk/images/pictures/blocks/hollow-block-(page-picture-large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28800"/>
            <a:ext cx="2952328" cy="3096848"/>
          </a:xfrm>
          <a:prstGeom prst="rect">
            <a:avLst/>
          </a:prstGeom>
          <a:noFill/>
        </p:spPr>
      </p:pic>
      <p:sp>
        <p:nvSpPr>
          <p:cNvPr id="52234" name="AutoShape 10" descr="cid:image007.png@01CE1D0D.8D85F5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36" name="AutoShape 12" descr="cid:image007.png@01CE1D0D.8D85F5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38" name="AutoShape 14" descr="cid:image007.png@01CE1D0D.8D85F5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223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949280"/>
            <a:ext cx="3240360" cy="47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1" name="Picture 17" descr="Back Ho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5589240"/>
            <a:ext cx="2825139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/>
          <a:lstStyle/>
          <a:p>
            <a:r>
              <a:rPr lang="en-US" dirty="0" smtClean="0"/>
              <a:t>Energy related R&amp;D projects in </a:t>
            </a:r>
            <a:r>
              <a:rPr lang="en-US" dirty="0" err="1" smtClean="0"/>
              <a:t>Gozo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060848"/>
            <a:ext cx="3168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Development of a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Floating PV system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These have been successfully deployed on lakes but the aim is to develop a system suitable fro open seas.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Project  partners:  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Afbeeldingsresultaat voor econet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Afbeeldingsresultaat voor econet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Afbeeldingsresultaat voor econet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AutoShape 8" descr="Afbeeldingsresultaat voor econet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http://photos.state.gov/libraries/malta/246997/website/uom300x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618" y="5105822"/>
            <a:ext cx="2246382" cy="1752178"/>
          </a:xfrm>
          <a:prstGeom prst="rect">
            <a:avLst/>
          </a:prstGeom>
          <a:noFill/>
        </p:spPr>
      </p:pic>
      <p:sp>
        <p:nvSpPr>
          <p:cNvPr id="52226" name="AutoShape 2" descr="Afbeeldingsresultaat voor hollow concrete b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28" name="AutoShape 4" descr="Afbeeldingsresultaat voor hollow concrete b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34" name="AutoShape 10" descr="cid:image007.png@01CE1D0D.8D85F5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36" name="AutoShape 12" descr="cid:image007.png@01CE1D0D.8D85F5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38" name="AutoShape 14" descr="cid:image007.png@01CE1D0D.8D85F5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0" descr="https://www.stevesandco.com/wp-content/uploads/2013/11/econetique1-40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136232"/>
            <a:ext cx="1721768" cy="1721768"/>
          </a:xfrm>
          <a:prstGeom prst="rect">
            <a:avLst/>
          </a:prstGeom>
          <a:noFill/>
        </p:spPr>
      </p:pic>
      <p:pic>
        <p:nvPicPr>
          <p:cNvPr id="18" name="Picture 12" descr="https://www.um.edu.mt/__data/assets/image/0010/140995/MCST_Logo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157192"/>
            <a:ext cx="1765545" cy="1700808"/>
          </a:xfrm>
          <a:prstGeom prst="rect">
            <a:avLst/>
          </a:prstGeom>
          <a:noFill/>
        </p:spPr>
      </p:pic>
      <p:pic>
        <p:nvPicPr>
          <p:cNvPr id="53252" name="Picture 4" descr="http://www.pv-magazine.com/typo3temp/pics/04054_NEU_CBSolar_017tif_33b1c0c5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916832"/>
            <a:ext cx="4675469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4582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ENERGY UNION AND SMART ISLANDS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5122" name="Picture 2" descr="http://www.gozobusinesschamber.org/images/GBCWithoutWord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293096"/>
            <a:ext cx="2448272" cy="177735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580112" y="6237312"/>
            <a:ext cx="327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The </a:t>
            </a:r>
            <a:r>
              <a:rPr lang="en-GB" b="1" dirty="0" err="1" smtClean="0"/>
              <a:t>Gozo</a:t>
            </a:r>
            <a:r>
              <a:rPr lang="en-GB" b="1" dirty="0" smtClean="0"/>
              <a:t> Business Chamber</a:t>
            </a:r>
            <a:endParaRPr lang="en-GB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4953000" cy="17526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Thank You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Questions ?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Historical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3240360" cy="4464496"/>
          </a:xfrm>
        </p:spPr>
        <p:txBody>
          <a:bodyPr>
            <a:normAutofit fontScale="92500" lnSpcReduction="10000"/>
          </a:bodyPr>
          <a:lstStyle/>
          <a:p>
            <a:r>
              <a:rPr lang="en-GB" sz="3100" b="1" dirty="0" smtClean="0">
                <a:latin typeface="Arial" pitchFamily="34" charset="0"/>
                <a:cs typeface="Arial" pitchFamily="34" charset="0"/>
              </a:rPr>
              <a:t>1949 (GOZO)</a:t>
            </a:r>
            <a:endParaRPr lang="en-GB" sz="31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100" dirty="0" smtClean="0">
                <a:latin typeface="Arial" pitchFamily="34" charset="0"/>
                <a:cs typeface="Arial" pitchFamily="34" charset="0"/>
              </a:rPr>
              <a:t>In 1949 a new unit with a capacity of 120 kW was installed in </a:t>
            </a:r>
            <a:r>
              <a:rPr lang="en-GB" sz="3100" dirty="0" err="1" smtClean="0">
                <a:latin typeface="Arial" pitchFamily="34" charset="0"/>
                <a:cs typeface="Arial" pitchFamily="34" charset="0"/>
              </a:rPr>
              <a:t>Gozo</a:t>
            </a:r>
            <a:r>
              <a:rPr lang="en-GB" sz="3100" dirty="0" smtClean="0">
                <a:latin typeface="Arial" pitchFamily="34" charset="0"/>
                <a:cs typeface="Arial" pitchFamily="34" charset="0"/>
              </a:rPr>
              <a:t>. This brought the overall capacity to 180 kW.</a:t>
            </a:r>
          </a:p>
          <a:p>
            <a:pPr>
              <a:buNone/>
            </a:pPr>
            <a:endParaRPr lang="en-GB" dirty="0" smtClean="0"/>
          </a:p>
          <a:p>
            <a:endParaRPr lang="en-US" dirty="0"/>
          </a:p>
        </p:txBody>
      </p:sp>
      <p:pic>
        <p:nvPicPr>
          <p:cNvPr id="15362" name="Picture 2" descr="https://3a09223b3cd53870eeaa-7f75e5eb51943043279413a54aaa858a.ssl.cf3.rackcdn.com/8731e6fedf63fcfa232f3ab315944cd8897790203-1302081719-4d9c30b7-620x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88840"/>
            <a:ext cx="4962128" cy="3721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Historical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3898776" cy="4347928"/>
          </a:xfrm>
        </p:spPr>
        <p:txBody>
          <a:bodyPr>
            <a:normAutofit fontScale="92500"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1954-1959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It was recommended that it was more  viable to serve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Gozo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from the Power Station in Malta and in 1957 two submarine cables were laid from Marfa to Comino and from Comino to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Gozo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endParaRPr lang="en-GB" dirty="0" smtClean="0"/>
          </a:p>
          <a:p>
            <a:endParaRPr lang="en-US" dirty="0"/>
          </a:p>
        </p:txBody>
      </p:sp>
      <p:pic>
        <p:nvPicPr>
          <p:cNvPr id="13314" name="Picture 2" descr="http://www.maltatoday.com.mt/ui_frontend/thumbnail/684/0/marsa_power_s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420888"/>
            <a:ext cx="455648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3744416" cy="1008112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dirty="0" smtClean="0"/>
              <a:t>Present  situation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GB" sz="3100" dirty="0" smtClean="0"/>
              <a:t>Today </a:t>
            </a:r>
            <a:r>
              <a:rPr lang="en-GB" sz="3100" dirty="0" err="1" smtClean="0"/>
              <a:t>Gozo</a:t>
            </a:r>
            <a:r>
              <a:rPr lang="en-GB" sz="3100" dirty="0" smtClean="0"/>
              <a:t> is supplied with electricity from Malta via three submarine cable circuits which pass over the island of Comino where there is a 33/11kV distribution centre to supply electricity to Comino.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3794" name="Picture 2" descr="http://enemalta.com.mt/EnemaltaStorage/Images/Malta%20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6184" y="1556792"/>
            <a:ext cx="488781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700808"/>
            <a:ext cx="8892480" cy="15121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Delimara</a:t>
            </a:r>
            <a:r>
              <a:rPr lang="en-US" dirty="0" smtClean="0"/>
              <a:t> Power station in Malta provides </a:t>
            </a:r>
            <a:br>
              <a:rPr lang="en-US" dirty="0" smtClean="0"/>
            </a:br>
            <a:r>
              <a:rPr lang="en-US" dirty="0" smtClean="0"/>
              <a:t>electrical power to the entire archipelago</a:t>
            </a:r>
            <a:br>
              <a:rPr lang="en-US" dirty="0" smtClean="0"/>
            </a:br>
            <a:r>
              <a:rPr lang="en-US" dirty="0" smtClean="0"/>
              <a:t>by means of fossil fuel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15616" y="3645024"/>
          <a:ext cx="6912768" cy="298922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456384"/>
                <a:gridCol w="3456384"/>
              </a:tblGrid>
              <a:tr h="40444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latin typeface="+mj-lt"/>
                          <a:cs typeface="Arial" pitchFamily="34" charset="0"/>
                        </a:rPr>
                        <a:t>Units</a:t>
                      </a:r>
                    </a:p>
                  </a:txBody>
                  <a:tcPr marL="6314" marR="6314" marT="6314" marB="631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>
                          <a:latin typeface="+mj-lt"/>
                          <a:cs typeface="Arial" pitchFamily="34" charset="0"/>
                        </a:rPr>
                        <a:t>Commissioned</a:t>
                      </a:r>
                    </a:p>
                  </a:txBody>
                  <a:tcPr marL="6314" marR="6314" marT="6314" marB="6314" anchor="ctr"/>
                </a:tc>
              </a:tr>
              <a:tr h="450640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latin typeface="+mj-lt"/>
                          <a:cs typeface="Arial" pitchFamily="34" charset="0"/>
                        </a:rPr>
                        <a:t>2 x 60MW Conventional Steam </a:t>
                      </a:r>
                      <a:r>
                        <a:rPr lang="en-GB" sz="1600" b="0" dirty="0" err="1">
                          <a:latin typeface="+mj-lt"/>
                          <a:cs typeface="Arial" pitchFamily="34" charset="0"/>
                        </a:rPr>
                        <a:t>Blr</a:t>
                      </a:r>
                      <a:r>
                        <a:rPr lang="en-GB" sz="1600" b="0" dirty="0">
                          <a:latin typeface="+mj-lt"/>
                          <a:cs typeface="Arial" pitchFamily="34" charset="0"/>
                        </a:rPr>
                        <a:t>/</a:t>
                      </a:r>
                      <a:r>
                        <a:rPr lang="en-GB" sz="1600" b="0" dirty="0" err="1">
                          <a:latin typeface="+mj-lt"/>
                          <a:cs typeface="Arial" pitchFamily="34" charset="0"/>
                        </a:rPr>
                        <a:t>Tur</a:t>
                      </a:r>
                      <a:r>
                        <a:rPr lang="en-GB" sz="1600" b="0" dirty="0">
                          <a:latin typeface="+mj-lt"/>
                          <a:cs typeface="Arial" pitchFamily="34" charset="0"/>
                        </a:rPr>
                        <a:t> Units</a:t>
                      </a:r>
                    </a:p>
                  </a:txBody>
                  <a:tcPr marL="6314" marR="6314" marT="6314" marB="631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>
                          <a:latin typeface="+mj-lt"/>
                          <a:cs typeface="Arial" pitchFamily="34" charset="0"/>
                        </a:rPr>
                        <a:t>1992</a:t>
                      </a:r>
                    </a:p>
                  </a:txBody>
                  <a:tcPr marL="6314" marR="6314" marT="6314" marB="6314" anchor="ctr"/>
                </a:tc>
              </a:tr>
              <a:tr h="229165">
                <a:tc>
                  <a:txBody>
                    <a:bodyPr/>
                    <a:lstStyle/>
                    <a:p>
                      <a:pPr algn="l"/>
                      <a:r>
                        <a:rPr lang="en-GB" sz="1600" b="0">
                          <a:latin typeface="+mj-lt"/>
                          <a:cs typeface="Arial" pitchFamily="34" charset="0"/>
                        </a:rPr>
                        <a:t>2 x 35MW Open Cycle Gas Turbines</a:t>
                      </a:r>
                    </a:p>
                  </a:txBody>
                  <a:tcPr marL="6314" marR="6314" marT="6314" marB="631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>
                          <a:latin typeface="+mj-lt"/>
                          <a:cs typeface="Arial" pitchFamily="34" charset="0"/>
                        </a:rPr>
                        <a:t>1994</a:t>
                      </a:r>
                    </a:p>
                  </a:txBody>
                  <a:tcPr marL="6314" marR="6314" marT="6314" marB="6314" anchor="ctr"/>
                </a:tc>
              </a:tr>
              <a:tr h="561378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latin typeface="+mj-lt"/>
                          <a:cs typeface="Arial" pitchFamily="34" charset="0"/>
                        </a:rPr>
                        <a:t>1 x 110MW Combined-Cycle Plant consisting of</a:t>
                      </a:r>
                      <a:br>
                        <a:rPr lang="en-GB" sz="1600" b="0" dirty="0">
                          <a:latin typeface="+mj-lt"/>
                          <a:cs typeface="Arial" pitchFamily="34" charset="0"/>
                        </a:rPr>
                      </a:br>
                      <a:r>
                        <a:rPr lang="en-GB" sz="1600" b="0" dirty="0">
                          <a:latin typeface="+mj-lt"/>
                          <a:cs typeface="Arial" pitchFamily="34" charset="0"/>
                        </a:rPr>
                        <a:t>2 x 37MW GTs, 2 x HRSG, 1 x 36MW</a:t>
                      </a:r>
                    </a:p>
                  </a:txBody>
                  <a:tcPr marL="6314" marR="6314" marT="6314" marB="631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>
                          <a:latin typeface="+mj-lt"/>
                          <a:cs typeface="Arial" pitchFamily="34" charset="0"/>
                        </a:rPr>
                        <a:t>1999</a:t>
                      </a:r>
                    </a:p>
                  </a:txBody>
                  <a:tcPr marL="6314" marR="6314" marT="6314" marB="6314" anchor="ctr"/>
                </a:tc>
              </a:tr>
              <a:tr h="1115065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latin typeface="+mj-lt"/>
                          <a:cs typeface="Arial" pitchFamily="34" charset="0"/>
                        </a:rPr>
                        <a:t>8X </a:t>
                      </a:r>
                      <a:r>
                        <a:rPr lang="en-GB" sz="1600" b="0" dirty="0" err="1">
                          <a:latin typeface="+mj-lt"/>
                          <a:cs typeface="Arial" pitchFamily="34" charset="0"/>
                        </a:rPr>
                        <a:t>Wartsila</a:t>
                      </a:r>
                      <a:r>
                        <a:rPr lang="en-GB" sz="1600" b="0" dirty="0">
                          <a:latin typeface="+mj-lt"/>
                          <a:cs typeface="Arial" pitchFamily="34" charset="0"/>
                        </a:rPr>
                        <a:t> 18V46, 4 stroke medium speed diesel engines, operating in combined </a:t>
                      </a:r>
                      <a:r>
                        <a:rPr lang="en-GB" sz="1600" b="0" dirty="0" err="1">
                          <a:latin typeface="+mj-lt"/>
                          <a:cs typeface="Arial" pitchFamily="34" charset="0"/>
                        </a:rPr>
                        <a:t>cyle</a:t>
                      </a:r>
                      <a:r>
                        <a:rPr lang="en-GB" sz="1600" b="0" dirty="0">
                          <a:latin typeface="+mj-lt"/>
                          <a:cs typeface="Arial" pitchFamily="34" charset="0"/>
                        </a:rPr>
                        <a:t> mode, with eight heat recovery boilers and one steam turbine - 144MW</a:t>
                      </a:r>
                    </a:p>
                  </a:txBody>
                  <a:tcPr marL="6314" marR="6314" marT="6314" marB="631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latin typeface="+mj-lt"/>
                          <a:cs typeface="Arial" pitchFamily="34" charset="0"/>
                        </a:rPr>
                        <a:t>2012</a:t>
                      </a:r>
                    </a:p>
                  </a:txBody>
                  <a:tcPr marL="6314" marR="6314" marT="6314" marB="6314" anchor="ctr"/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980728"/>
            <a:ext cx="3236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Present situation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1008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Malta-Italy Interconnector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https://vassallohistory.files.wordpress.com/2014/03/interconnector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12776"/>
            <a:ext cx="5008886" cy="42484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7544" y="1484784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The 120km  Malta-Italy Interconnector was commissioned    in April 2015 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3212976"/>
            <a:ext cx="31683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High voltage alternating current (HVAC) system capable of bidirectional flow of electrical power, rated at 200MW.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892480" cy="4320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New LNG plant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5576" y="1196752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A new gas-fired power plant and related LNG storage and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regasification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facilities are currently being developed within the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Delimara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Power Station by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Electrogas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Malta. Upon completion of this project,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Enemalta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will be able to stop using its older oil-fired plants at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Delimara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, whilst the 2012 plant will be converted to run on natural gas. 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http://www.maltatoday.com.mt/ui_frontend/thumbnail/684/0/delimara-gas-plant-7-300-square-metre-jetty-to-be-constructed-for-lng-ship-20130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07682"/>
            <a:ext cx="5184576" cy="2736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892480" cy="4320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New LNG plant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3568" y="1268760"/>
          <a:ext cx="7848871" cy="467655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852427"/>
                <a:gridCol w="3996444"/>
              </a:tblGrid>
              <a:tr h="671330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itchFamily="34" charset="0"/>
                          <a:cs typeface="Arial" pitchFamily="34" charset="0"/>
                        </a:rPr>
                        <a:t>Project</a:t>
                      </a:r>
                    </a:p>
                  </a:txBody>
                  <a:tcPr marL="40935" marR="0" marT="40935" marB="40935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itchFamily="34" charset="0"/>
                          <a:cs typeface="Arial" pitchFamily="34" charset="0"/>
                        </a:rPr>
                        <a:t>Provide mid-sized FSU to be docked in </a:t>
                      </a:r>
                      <a:r>
                        <a:rPr lang="en-GB" sz="1400" b="1" dirty="0" err="1">
                          <a:latin typeface="Arial" pitchFamily="34" charset="0"/>
                          <a:cs typeface="Arial" pitchFamily="34" charset="0"/>
                        </a:rPr>
                        <a:t>Delimara</a:t>
                      </a:r>
                      <a:r>
                        <a:rPr lang="en-GB" sz="1400" b="1" dirty="0">
                          <a:latin typeface="Arial" pitchFamily="34" charset="0"/>
                          <a:cs typeface="Arial" pitchFamily="34" charset="0"/>
                        </a:rPr>
                        <a:t>, Malta to supply gas from LNG deliveries, and develop a 210 MW IPP.</a:t>
                      </a:r>
                    </a:p>
                  </a:txBody>
                  <a:tcPr marL="40935" marR="0" marT="40935" marB="40935" anchor="ctr"/>
                </a:tc>
              </a:tr>
              <a:tr h="1025006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itchFamily="34" charset="0"/>
                          <a:cs typeface="Arial" pitchFamily="34" charset="0"/>
                        </a:rPr>
                        <a:t>Gas Off-Takers</a:t>
                      </a:r>
                    </a:p>
                  </a:txBody>
                  <a:tcPr marL="40935" marR="0" marT="40935" marB="40935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itchFamily="34" charset="0"/>
                          <a:cs typeface="Arial" pitchFamily="34" charset="0"/>
                        </a:rPr>
                        <a:t>The </a:t>
                      </a:r>
                      <a:r>
                        <a:rPr lang="en-GB" sz="1400" b="1" dirty="0" err="1">
                          <a:latin typeface="Arial" pitchFamily="34" charset="0"/>
                          <a:cs typeface="Arial" pitchFamily="34" charset="0"/>
                        </a:rPr>
                        <a:t>regasified</a:t>
                      </a:r>
                      <a:r>
                        <a:rPr lang="en-GB" sz="1400" b="1" dirty="0">
                          <a:latin typeface="Arial" pitchFamily="34" charset="0"/>
                          <a:cs typeface="Arial" pitchFamily="34" charset="0"/>
                        </a:rPr>
                        <a:t> LNG will be supplied to </a:t>
                      </a:r>
                      <a:r>
                        <a:rPr lang="en-GB" sz="1400" b="1" dirty="0" err="1">
                          <a:latin typeface="Arial" pitchFamily="34" charset="0"/>
                          <a:cs typeface="Arial" pitchFamily="34" charset="0"/>
                        </a:rPr>
                        <a:t>Enemalta's</a:t>
                      </a:r>
                      <a:r>
                        <a:rPr lang="en-GB" sz="1400" b="1" dirty="0">
                          <a:latin typeface="Arial" pitchFamily="34" charset="0"/>
                          <a:cs typeface="Arial" pitchFamily="34" charset="0"/>
                        </a:rPr>
                        <a:t> existing 149MW power plant, which will be converted to operate on gas, and also to a new 210 MW independent power plant to be built, owned and operated by </a:t>
                      </a:r>
                      <a:r>
                        <a:rPr lang="en-GB" sz="1400" b="1" dirty="0" err="1">
                          <a:latin typeface="Arial" pitchFamily="34" charset="0"/>
                          <a:cs typeface="Arial" pitchFamily="34" charset="0"/>
                        </a:rPr>
                        <a:t>ElectroGas</a:t>
                      </a:r>
                      <a:r>
                        <a:rPr lang="en-GB" sz="1400" b="1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40935" marR="0" marT="40935" marB="40935" anchor="ctr"/>
                </a:tc>
              </a:tr>
              <a:tr h="1496574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itchFamily="34" charset="0"/>
                          <a:cs typeface="Arial" pitchFamily="34" charset="0"/>
                        </a:rPr>
                        <a:t>Project Benefits</a:t>
                      </a:r>
                    </a:p>
                  </a:txBody>
                  <a:tcPr marL="40935" marR="0" marT="40935" marB="40935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itchFamily="34" charset="0"/>
                          <a:cs typeface="Arial" pitchFamily="34" charset="0"/>
                        </a:rPr>
                        <a:t>Current cost of electricity generation is very high in Malta. This project will significantly lowers Malta's energy costs.</a:t>
                      </a:r>
                      <a:br>
                        <a:rPr lang="en-GB" sz="1400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GB" sz="1400" b="1" dirty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GB" sz="1400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GB" sz="1400" b="1" dirty="0">
                          <a:latin typeface="Arial" pitchFamily="34" charset="0"/>
                          <a:cs typeface="Arial" pitchFamily="34" charset="0"/>
                        </a:rPr>
                        <a:t>Natural gas is a cleaner, less expensive fuel compared to liquid fuels and offers significant economic and environmental benefits for Malta.</a:t>
                      </a:r>
                    </a:p>
                  </a:txBody>
                  <a:tcPr marL="40935" marR="0" marT="40935" marB="40935" anchor="ctr"/>
                </a:tc>
              </a:tr>
              <a:tr h="435546">
                <a:tc>
                  <a:txBody>
                    <a:bodyPr/>
                    <a:lstStyle/>
                    <a:p>
                      <a:r>
                        <a:rPr lang="en-GB" sz="1400" b="1">
                          <a:latin typeface="Arial" pitchFamily="34" charset="0"/>
                          <a:cs typeface="Arial" pitchFamily="34" charset="0"/>
                        </a:rPr>
                        <a:t>Bid Status</a:t>
                      </a:r>
                    </a:p>
                  </a:txBody>
                  <a:tcPr marL="40935" marR="0" marT="40935" marB="40935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latin typeface="Arial" pitchFamily="34" charset="0"/>
                          <a:cs typeface="Arial" pitchFamily="34" charset="0"/>
                        </a:rPr>
                        <a:t>ElectoGas</a:t>
                      </a:r>
                      <a:r>
                        <a:rPr lang="en-GB" sz="1400" b="1" dirty="0">
                          <a:latin typeface="Arial" pitchFamily="34" charset="0"/>
                          <a:cs typeface="Arial" pitchFamily="34" charset="0"/>
                        </a:rPr>
                        <a:t> Malta Consortium awarded Preferred Bidder status on 13 October 2013.</a:t>
                      </a:r>
                    </a:p>
                  </a:txBody>
                  <a:tcPr marL="40935" marR="0" marT="40935" marB="40935" anchor="ctr"/>
                </a:tc>
              </a:tr>
              <a:tr h="435546">
                <a:tc>
                  <a:txBody>
                    <a:bodyPr/>
                    <a:lstStyle/>
                    <a:p>
                      <a:r>
                        <a:rPr lang="en-GB" sz="1400" b="1">
                          <a:latin typeface="Arial" pitchFamily="34" charset="0"/>
                          <a:cs typeface="Arial" pitchFamily="34" charset="0"/>
                        </a:rPr>
                        <a:t>Project Structure</a:t>
                      </a:r>
                    </a:p>
                  </a:txBody>
                  <a:tcPr marL="40935" marR="0" marT="40935" marB="40935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itchFamily="34" charset="0"/>
                          <a:cs typeface="Arial" pitchFamily="34" charset="0"/>
                        </a:rPr>
                        <a:t>Gas Supply Agreement (GSA) &amp; Power Purchase Agreement (PPA).</a:t>
                      </a:r>
                    </a:p>
                  </a:txBody>
                  <a:tcPr marL="40935" marR="0" marT="40935" marB="40935" anchor="ctr"/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21424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553</TotalTime>
  <Words>866</Words>
  <Application>Microsoft Office PowerPoint</Application>
  <PresentationFormat>On-screen Show (4:3)</PresentationFormat>
  <Paragraphs>224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Urban</vt:lpstr>
      <vt:lpstr>ENERGY UNION AND SMART ISLANDS </vt:lpstr>
      <vt:lpstr>Historical data</vt:lpstr>
      <vt:lpstr>Historical data</vt:lpstr>
      <vt:lpstr>Historical data</vt:lpstr>
      <vt:lpstr>  Present  situation  Today Gozo is supplied with electricity from Malta via three submarine cable circuits which pass over the island of Comino where there is a 33/11kV distribution centre to supply electricity to Comino.   </vt:lpstr>
      <vt:lpstr>  Delimara Power station in Malta provides  electrical power to the entire archipelago by means of fossil fuel  </vt:lpstr>
      <vt:lpstr>  Malta-Italy Interconnector  </vt:lpstr>
      <vt:lpstr>  New LNG plant  </vt:lpstr>
      <vt:lpstr>  New LNG plant  </vt:lpstr>
      <vt:lpstr>  What about renewables  and energy efficient systems? </vt:lpstr>
      <vt:lpstr>  The most common RES and energy efficient system in Malta and Gozo are:  1. Photovoltaic systems 2. Solar water heating systems 3. Micro wind turbines   </vt:lpstr>
      <vt:lpstr>  Take up of PV grant schemes in Gozo  </vt:lpstr>
      <vt:lpstr>  Take up of PV grant schemes in Gozo  </vt:lpstr>
      <vt:lpstr>  Electricity statistics for the Maltese archipelago- 2013 </vt:lpstr>
      <vt:lpstr>  Electricity consumption for the Maltese archipelago 2014 -2013 </vt:lpstr>
      <vt:lpstr>Plans for the future</vt:lpstr>
      <vt:lpstr>  Continuation of growth of PV systems in the domestic and commercial sector</vt:lpstr>
      <vt:lpstr>  Replacement of existing SON street lighting systems with LED technology </vt:lpstr>
      <vt:lpstr>   Replacement of existing SON street lighting systems with dimmable LED technology</vt:lpstr>
      <vt:lpstr>Energy related R&amp;D projects in Gozo</vt:lpstr>
      <vt:lpstr>Energy related R&amp;D projects in Gozo</vt:lpstr>
      <vt:lpstr>Energy related R&amp;D projects in Gozo</vt:lpstr>
      <vt:lpstr>ENERGY UNION AND SMART ISLANDS </vt:lpstr>
    </vt:vector>
  </TitlesOfParts>
  <Company>0wn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UNION AND SMART ISLANDS</dc:title>
  <dc:creator>0wner</dc:creator>
  <cp:lastModifiedBy>Curmi</cp:lastModifiedBy>
  <cp:revision>49</cp:revision>
  <dcterms:created xsi:type="dcterms:W3CDTF">2015-07-08T13:38:16Z</dcterms:created>
  <dcterms:modified xsi:type="dcterms:W3CDTF">2015-07-10T09:51:00Z</dcterms:modified>
</cp:coreProperties>
</file>