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92" r:id="rId2"/>
    <p:sldMasterId id="2147483857" r:id="rId3"/>
  </p:sldMasterIdLst>
  <p:notesMasterIdLst>
    <p:notesMasterId r:id="rId14"/>
  </p:notesMasterIdLst>
  <p:handoutMasterIdLst>
    <p:handoutMasterId r:id="rId15"/>
  </p:handoutMasterIdLst>
  <p:sldIdLst>
    <p:sldId id="256" r:id="rId4"/>
    <p:sldId id="369" r:id="rId5"/>
    <p:sldId id="366" r:id="rId6"/>
    <p:sldId id="370" r:id="rId7"/>
    <p:sldId id="368" r:id="rId8"/>
    <p:sldId id="371" r:id="rId9"/>
    <p:sldId id="372" r:id="rId10"/>
    <p:sldId id="367" r:id="rId11"/>
    <p:sldId id="373" r:id="rId12"/>
    <p:sldId id="305" r:id="rId1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5"/>
    <a:srgbClr val="FFFF00"/>
    <a:srgbClr val="FFFF99"/>
    <a:srgbClr val="005A9C"/>
    <a:srgbClr val="4E5050"/>
    <a:srgbClr val="0065A5"/>
    <a:srgbClr val="0093D3"/>
    <a:srgbClr val="46494A"/>
    <a:srgbClr val="FDD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5714" autoAdjust="0"/>
  </p:normalViewPr>
  <p:slideViewPr>
    <p:cSldViewPr>
      <p:cViewPr varScale="1">
        <p:scale>
          <a:sx n="96" d="100"/>
          <a:sy n="96" d="100"/>
        </p:scale>
        <p:origin x="123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CDD8F4-EBA7-4C10-8027-271478AA9079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6D088D-7E3A-4B66-A689-DC7C6A526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9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02EBE6-1D48-4CEF-B7CA-E27D2C585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4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4F57380-7A88-48AA-B3B0-CB460A3C64E7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499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CHALLENGE 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2EBE6-1D48-4CEF-B7CA-E27D2C585B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CHALLENGE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2EBE6-1D48-4CEF-B7CA-E27D2C585B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CHALLENGE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2EBE6-1D48-4CEF-B7CA-E27D2C585B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8A0A3EF-701A-4DDC-844D-98BE8A683843}" type="slidenum">
              <a:rPr lang="en-GB" sz="1200" smtClean="0"/>
              <a:pPr/>
              <a:t>5</a:t>
            </a:fld>
            <a:endParaRPr lang="en-GB" sz="1200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Modernisation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adaptation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energy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infrastructure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needs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to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be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top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priority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(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implementation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3rd internal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market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package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).</a:t>
            </a:r>
            <a:endParaRPr lang="de-DE" sz="1200" b="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6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8A0A3EF-701A-4DDC-844D-98BE8A683843}" type="slidenum">
              <a:rPr lang="en-GB" sz="1200" smtClean="0"/>
              <a:pPr/>
              <a:t>7</a:t>
            </a:fld>
            <a:endParaRPr lang="en-GB" sz="1200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IEA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estimates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that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EU will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need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fossil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fuels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for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several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decades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to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come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(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esp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. in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industrial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transport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sector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+mn-cs"/>
              </a:rPr>
              <a:t>)</a:t>
            </a:r>
            <a:endParaRPr lang="de-DE" sz="1200" b="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15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8A0A3EF-701A-4DDC-844D-98BE8A683843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nl-NL" sz="1200" kern="1200" dirty="0" smtClean="0">
              <a:solidFill>
                <a:schemeClr val="tx1"/>
              </a:solidFill>
              <a:latin typeface="Arial" charset="0"/>
              <a:ea typeface="ＭＳ Ｐゴシック" pitchFamily="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8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8A0A3EF-701A-4DDC-844D-98BE8A683843}" type="slidenum">
              <a:rPr lang="en-GB" sz="1200" smtClean="0"/>
              <a:pPr/>
              <a:t>9</a:t>
            </a:fld>
            <a:endParaRPr lang="en-GB" sz="1200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84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4F57380-7A88-48AA-B3B0-CB460A3C64E7}" type="slidenum">
              <a:rPr lang="en-GB" sz="1200" smtClean="0">
                <a:solidFill>
                  <a:prstClr val="black"/>
                </a:solidFill>
              </a:rPr>
              <a:pPr/>
              <a:t>10</a:t>
            </a:fld>
            <a:endParaRPr lang="en-GB" sz="1200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550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BF8C7-094A-4B5C-8F91-6766103B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AB5A-505A-4236-9526-818AA98C0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3EB5-FF9E-4802-97D1-AEDE891DF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2667000"/>
            <a:ext cx="3810000" cy="3581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F493-5435-4423-AB20-2EA7C6765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DF9E-7996-4FC0-BBBB-1C197AC7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EF3A-51BA-4F1C-87D2-36CAD52A50A6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A221-F6D2-488E-9E0F-9C5FC6F862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3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04E0-3C96-4ED0-9B53-99866B83AA33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1A8C-AF47-4605-8D5A-A4F3ACB035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4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A7C8-C462-43D3-B645-59246DDA313B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6F0D-C36A-41FF-9E5F-B9151B8CD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5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EE50-8310-4079-80F8-4B099CF236AD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5616-7F6A-495E-9DC6-C6E9D179F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1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9109-D2A0-4C46-B090-74D0D3EA4E7B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4038-5A36-481C-8DF5-E269AD613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7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731D-BA51-4C8F-B7F5-C82E5E53E4B0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DFDF-81A3-4B89-8624-C879E237F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0" y="1052513"/>
            <a:ext cx="88931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1116013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4" descr="L:\PRESS &amp; COMMUNICATIONS\COMMUNICATIONS\EUROCHAMBRES Corporate\Communications tools\PPT\2012\PPT Template\Logo EUROCHAMBRES_colour bou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921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07852-CA37-447A-9EC3-89C0DFEE4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7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3513-B7CF-4F6E-8920-FFD4609B3F01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D62F-2795-4B07-8521-28B8F0DBA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3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832F-B399-41B8-BAED-DC1E81D08A3B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D65B-48AB-48D2-B8B1-3BA93F1E3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4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95A0-F919-418F-AE8B-62CD8A556A8E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6CA9-7BF4-4849-A480-D828C6755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13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AAF4-F2E3-42FA-AA20-577F12C28C23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7426-25D4-4DDB-8FE0-039D6799E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9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A016-0978-48BF-9FC6-A3B85ED831E9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0F7E-EAFC-453F-A704-9B04F3F95F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74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9ECC-5F65-4B00-ADD5-B9489DBB2D8C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5100-41E9-46AA-8569-5606FF4DAF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06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BF8C7-094A-4B5C-8F91-6766103B1F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6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0" y="1052513"/>
            <a:ext cx="88931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1116013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4" descr="L:\PRESS &amp; COMMUNICATIONS\COMMUNICATIONS\EUROCHAMBRES Corporate\Communications tools\PPT\2012\PPT Template\Logo EUROCHAMBRES_colour bou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921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07852-CA37-447A-9EC3-89C0DFEE4B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56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E842-47CE-4503-95D4-75F0EC2C8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91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2FD3-5009-4B26-BE88-1FF0C8108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E842-47CE-4503-95D4-75F0EC2C8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8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CE1A-1D1E-4C73-9A22-3A2721DE5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1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833E-D996-4E95-B8B0-4ECABC7F1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3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A4A1-9A41-41B7-BE2E-D23F39B00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6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8A5F-12FE-45D8-A933-AD794DF8B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3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0D852-18B7-4AEC-9A4B-3CF9EBDCC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0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AB5A-505A-4236-9526-818AA98C0B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9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3EB5-FF9E-4802-97D1-AEDE891DF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31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2667000"/>
            <a:ext cx="3810000" cy="3581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F493-5435-4423-AB20-2EA7C6765B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45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DF9E-7996-4FC0-BBBB-1C197AC7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2FD3-5009-4B26-BE88-1FF0C8108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CE1A-1D1E-4C73-9A22-3A2721DE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833E-D996-4E95-B8B0-4ECABC7F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A4A1-9A41-41B7-BE2E-D23F39B00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8A5F-12FE-45D8-A933-AD794DF8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solidFill>
                  <a:srgbClr val="0019E5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0D852-18B7-4AEC-9A4B-3CF9EBDCC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 text style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76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D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baseline="30000">
              <a:solidFill>
                <a:srgbClr val="0019E5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915400" y="533400"/>
            <a:ext cx="228600" cy="5867400"/>
          </a:xfrm>
          <a:prstGeom prst="rect">
            <a:avLst/>
          </a:prstGeom>
          <a:solidFill>
            <a:srgbClr val="FDD5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DD518"/>
        </a:buClr>
        <a:buChar char="•"/>
        <a:defRPr sz="3200">
          <a:solidFill>
            <a:srgbClr val="46494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D55"/>
        </a:buClr>
        <a:buFont typeface="Wingdings" pitchFamily="2" charset="2"/>
        <a:buChar char="§"/>
        <a:defRPr sz="2800">
          <a:solidFill>
            <a:srgbClr val="002D55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A9C"/>
          </a:solidFill>
          <a:latin typeface="Helvetica 56 Italic" pitchFamily="80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5A5"/>
          </a:solidFill>
          <a:latin typeface="Helvetica 56 Italic" pitchFamily="80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623404-FE6B-4E2F-B668-9BF4241DEBDA}" type="datetimeFigureOut">
              <a:rPr lang="en-GB"/>
              <a:pPr>
                <a:defRPr/>
              </a:pPr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9CEEB4-2D99-45C8-852D-52CF95A88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 text style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76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D5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baseline="30000">
              <a:solidFill>
                <a:srgbClr val="0019E5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915400" y="533400"/>
            <a:ext cx="228600" cy="5867400"/>
          </a:xfrm>
          <a:prstGeom prst="rect">
            <a:avLst/>
          </a:prstGeom>
          <a:solidFill>
            <a:srgbClr val="FDD5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E5050"/>
          </a:solidFill>
          <a:latin typeface="75 Helvetica Bold" pitchFamily="80" charset="0"/>
          <a:ea typeface="ＭＳ Ｐゴシック" pitchFamily="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DD518"/>
        </a:buClr>
        <a:buChar char="•"/>
        <a:defRPr sz="3200">
          <a:solidFill>
            <a:srgbClr val="46494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D55"/>
        </a:buClr>
        <a:buFont typeface="Wingdings" pitchFamily="2" charset="2"/>
        <a:buChar char="§"/>
        <a:defRPr sz="2800">
          <a:solidFill>
            <a:srgbClr val="002D55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A9C"/>
          </a:solidFill>
          <a:latin typeface="Helvetica 56 Italic" pitchFamily="80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5A5"/>
          </a:solidFill>
          <a:latin typeface="Helvetica 56 Italic" pitchFamily="80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93D3"/>
          </a:solidFill>
          <a:latin typeface="Helvetica 56 Italic" pitchFamily="80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urochambres.eu/" TargetMode="External"/><Relationship Id="rId5" Type="http://schemas.openxmlformats.org/officeDocument/2006/relationships/hyperlink" Target="mailto:steurer@eurochambres.eu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763000" y="381000"/>
            <a:ext cx="381000" cy="6096000"/>
          </a:xfrm>
          <a:prstGeom prst="rect">
            <a:avLst/>
          </a:prstGeom>
          <a:solidFill>
            <a:srgbClr val="FDD5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50838" y="-182563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50825" y="2990850"/>
            <a:ext cx="84248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lvl="1" algn="r"/>
            <a:r>
              <a:rPr lang="en-US" sz="2000" b="1" dirty="0">
                <a:solidFill>
                  <a:srgbClr val="004274"/>
                </a:solidFill>
              </a:rPr>
              <a:t>ENERGY UNION AND SMART ISLANDS</a:t>
            </a:r>
            <a:endParaRPr lang="fr-BE" sz="1900" b="1" dirty="0">
              <a:solidFill>
                <a:schemeClr val="bg2"/>
              </a:solidFill>
            </a:endParaRPr>
          </a:p>
          <a:p>
            <a:pPr lvl="1" algn="r"/>
            <a:r>
              <a:rPr lang="fr-BE" sz="1900" b="1" dirty="0" smtClean="0">
                <a:solidFill>
                  <a:schemeClr val="bg2"/>
                </a:solidFill>
              </a:rPr>
              <a:t>EESC, 10 </a:t>
            </a:r>
            <a:r>
              <a:rPr lang="fr-BE" sz="1900" b="1" dirty="0" smtClean="0">
                <a:solidFill>
                  <a:schemeClr val="bg2"/>
                </a:solidFill>
              </a:rPr>
              <a:t>July 2015</a:t>
            </a:r>
            <a:endParaRPr lang="en-US" sz="1900" b="1" dirty="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 rot="5400000">
            <a:off x="3727451" y="873125"/>
            <a:ext cx="1439862" cy="8567737"/>
          </a:xfrm>
          <a:prstGeom prst="rect">
            <a:avLst/>
          </a:prstGeom>
          <a:solidFill>
            <a:srgbClr val="4545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50825" y="4695825"/>
            <a:ext cx="83883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lvl="1" algn="ctr"/>
            <a:r>
              <a:rPr lang="en-US" b="1" dirty="0">
                <a:solidFill>
                  <a:schemeClr val="bg1"/>
                </a:solidFill>
              </a:rPr>
              <a:t>EUROCHAMBRES</a:t>
            </a:r>
          </a:p>
          <a:p>
            <a:pPr lvl="1"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The Association of European Chambers of Commerce and Industry</a:t>
            </a:r>
          </a:p>
        </p:txBody>
      </p:sp>
      <p:pic>
        <p:nvPicPr>
          <p:cNvPr id="16392" name="Picture 9" descr="EC_RGB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3"/>
            <a:ext cx="3065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L:\PRESS &amp; COMMUNICATIONS\COMMUNICATIONS\EUROCHAMBRES Corporate\Communications tools\Publications\Plaquette\2011\Pictures\Plaquette\illustration network m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0"/>
            <a:ext cx="37417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763000" y="381000"/>
            <a:ext cx="381000" cy="6096000"/>
          </a:xfrm>
          <a:prstGeom prst="rect">
            <a:avLst/>
          </a:prstGeom>
          <a:solidFill>
            <a:srgbClr val="FDD5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50838" y="-182563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92" name="Picture 9" descr="EC_RGB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3"/>
            <a:ext cx="3065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L:\PRESS &amp; COMMUNICATIONS\COMMUNICATIONS\EUROCHAMBRES Corporate\Communications tools\Publications\Plaquette\2011\Pictures\Plaquette\illustration network m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462808" cy="181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7664" y="3301911"/>
            <a:ext cx="5707752" cy="33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D518"/>
              </a:buClr>
              <a:buNone/>
              <a:defRPr sz="3200">
                <a:solidFill>
                  <a:srgbClr val="46494A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D55"/>
              </a:buClr>
              <a:buFont typeface="Wingdings" pitchFamily="2" charset="2"/>
              <a:buNone/>
              <a:defRPr sz="2800">
                <a:solidFill>
                  <a:srgbClr val="002D55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5A9C"/>
                </a:solidFill>
                <a:latin typeface="Helvetica 56 Italic" pitchFamily="80" charset="0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65A5"/>
                </a:solidFill>
                <a:latin typeface="Helvetica 56 Italic" pitchFamily="80" charset="0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93D3"/>
                </a:solidFill>
                <a:latin typeface="Helvetica 56 Italic" pitchFamily="80" charset="0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93D3"/>
                </a:solidFill>
                <a:latin typeface="Helvetica 56 Italic" pitchFamily="80" charset="0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93D3"/>
                </a:solidFill>
                <a:latin typeface="Helvetica 56 Italic" pitchFamily="80" charset="0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93D3"/>
                </a:solidFill>
                <a:latin typeface="Helvetica 56 Italic" pitchFamily="80" charset="0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93D3"/>
                </a:solidFill>
                <a:latin typeface="Helvetica 56 Italic" pitchFamily="80" charset="0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fr-BE" sz="2400" kern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600" b="1" kern="1200" dirty="0" smtClean="0">
                <a:solidFill>
                  <a:srgbClr val="004274"/>
                </a:solidFill>
                <a:ea typeface="ＭＳ Ｐゴシック" pitchFamily="34" charset="-128"/>
              </a:rPr>
              <a:t>Michael STEURER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200" b="1" kern="1200" dirty="0" smtClean="0">
                <a:solidFill>
                  <a:srgbClr val="004274"/>
                </a:solidFill>
                <a:ea typeface="ＭＳ Ｐゴシック" pitchFamily="34" charset="-128"/>
              </a:rPr>
              <a:t>Advisor, EU Affairs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200" b="1" kern="1200" dirty="0" smtClean="0">
                <a:solidFill>
                  <a:srgbClr val="004274"/>
                </a:solidFill>
                <a:ea typeface="ＭＳ Ｐゴシック" pitchFamily="34" charset="-128"/>
              </a:rPr>
              <a:t>Energy, Climate Change, Environment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en-GB" sz="1800" kern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600" b="1" kern="1200" dirty="0" smtClean="0">
                <a:solidFill>
                  <a:srgbClr val="004274"/>
                </a:solidFill>
                <a:ea typeface="ＭＳ Ｐゴシック" pitchFamily="34" charset="-128"/>
              </a:rPr>
              <a:t>Avenue des Arts 19 A-D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600" b="1" kern="1200" dirty="0" smtClean="0">
                <a:solidFill>
                  <a:srgbClr val="004274"/>
                </a:solidFill>
                <a:ea typeface="ＭＳ Ｐゴシック" pitchFamily="34" charset="-128"/>
              </a:rPr>
              <a:t>B - 1000 Brussels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600" b="1" kern="1200" dirty="0" smtClean="0">
                <a:solidFill>
                  <a:srgbClr val="004274"/>
                </a:solidFill>
                <a:ea typeface="ＭＳ Ｐゴシック" pitchFamily="34" charset="-128"/>
              </a:rPr>
              <a:t>Tel: +32 (0)2 282 08 77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600" b="1" kern="1200" dirty="0" smtClean="0">
                <a:solidFill>
                  <a:srgbClr val="004274"/>
                </a:solidFill>
                <a:ea typeface="ＭＳ Ｐゴシック" pitchFamily="34" charset="-128"/>
              </a:rPr>
              <a:t>Fax: +32 (0)2 230 00 38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600" b="1" kern="1200" dirty="0" smtClean="0">
                <a:solidFill>
                  <a:srgbClr val="004274"/>
                </a:solidFill>
                <a:ea typeface="ＭＳ Ｐゴシック" pitchFamily="34" charset="-128"/>
                <a:hlinkClick r:id="rId5"/>
              </a:rPr>
              <a:t>steurer@eurochambres.eu</a:t>
            </a:r>
            <a:endParaRPr lang="en-GB" sz="1600" b="1" kern="1200" dirty="0" smtClean="0">
              <a:solidFill>
                <a:srgbClr val="004274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GB" sz="1600" b="1" kern="1200" dirty="0" smtClean="0">
                <a:solidFill>
                  <a:srgbClr val="004274"/>
                </a:solidFill>
                <a:ea typeface="ＭＳ Ｐゴシック" pitchFamily="34" charset="-128"/>
                <a:hlinkClick r:id="rId6"/>
              </a:rPr>
              <a:t>www.eurochambres.eu</a:t>
            </a:r>
            <a:endParaRPr lang="en-GB" sz="1600" b="1" kern="1200" dirty="0">
              <a:solidFill>
                <a:srgbClr val="004274"/>
              </a:solidFill>
              <a:ea typeface="ＭＳ Ｐゴシック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262155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9pPr>
          </a:lstStyle>
          <a:p>
            <a:pPr algn="ctr">
              <a:defRPr/>
            </a:pPr>
            <a:r>
              <a:rPr lang="fr-BE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CONTACT DETAILS</a:t>
            </a:r>
            <a:endParaRPr lang="fr-FR" sz="3600" b="1" kern="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9600" y="1816021"/>
            <a:ext cx="7772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2000" b="1" dirty="0" smtClean="0">
                <a:solidFill>
                  <a:srgbClr val="004274"/>
                </a:solidFill>
                <a:latin typeface="+mn-lt"/>
                <a:ea typeface="ＭＳ Ｐゴシック" pitchFamily="34" charset="-128"/>
                <a:cs typeface="+mn-cs"/>
              </a:rPr>
              <a:t>Thank you for your attention.</a:t>
            </a:r>
            <a:endParaRPr lang="en-GB" altLang="en-US" sz="2000" b="1" dirty="0">
              <a:solidFill>
                <a:srgbClr val="004274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15" y="2147199"/>
            <a:ext cx="7560840" cy="319508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804" y="260648"/>
            <a:ext cx="8748464" cy="646331"/>
          </a:xfr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ELECTRICITY PRICES </a:t>
            </a:r>
            <a:endParaRPr lang="fr-F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445224"/>
            <a:ext cx="2344980" cy="559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357812"/>
            <a:ext cx="8388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Electricity prices for industrial consumers, second half 2014 (EUR per kWh)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525758" y="20833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D55"/>
                </a:solidFill>
              </a:rPr>
              <a:t>Challenge 1</a:t>
            </a:r>
            <a:endParaRPr lang="en-GB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1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804" y="260648"/>
            <a:ext cx="8748464" cy="646331"/>
          </a:xfr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INTERCONNECTION</a:t>
            </a:r>
            <a:endParaRPr lang="fr-F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33902"/>
              </p:ext>
            </p:extLst>
          </p:nvPr>
        </p:nvGraphicFramePr>
        <p:xfrm>
          <a:off x="163326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Member State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Interconnection</a:t>
                      </a:r>
                      <a:r>
                        <a:rPr lang="en-GB" baseline="0" noProof="0" dirty="0" smtClean="0"/>
                        <a:t> 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Luxembourg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245%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Denmark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44%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Greece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11%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Germany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10%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France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10%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Ireland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9%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Italy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7%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UK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6%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Cyprus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Malta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0%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093296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ENTSO-E, Scenario Outlook and Adequacy Forecast 2014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322309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Electricity Interconnection 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25758" y="20833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D55"/>
                </a:solidFill>
              </a:rPr>
              <a:t>Challenge 2</a:t>
            </a:r>
            <a:endParaRPr lang="en-GB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804" y="260648"/>
            <a:ext cx="8748464" cy="646331"/>
          </a:xfr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RENEWABLE ENERGY</a:t>
            </a:r>
            <a:endParaRPr lang="fr-F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68218"/>
              </p:ext>
            </p:extLst>
          </p:nvPr>
        </p:nvGraphicFramePr>
        <p:xfrm>
          <a:off x="1633262" y="1916832"/>
          <a:ext cx="6096000" cy="296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Member State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Interconnection</a:t>
                      </a:r>
                      <a:r>
                        <a:rPr lang="en-GB" baseline="0" noProof="0" dirty="0" smtClean="0"/>
                        <a:t> 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EU</a:t>
                      </a:r>
                      <a:r>
                        <a:rPr lang="en-GB" b="1" baseline="0" noProof="0" dirty="0" smtClean="0"/>
                        <a:t> 28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 dirty="0" smtClean="0"/>
                        <a:t>11.8%</a:t>
                      </a:r>
                      <a:endParaRPr lang="en-GB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Croatia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16.2%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Greece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10.7%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Ireland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6.2%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Cyprus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6.1%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UK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5.0%</a:t>
                      </a:r>
                      <a:endParaRPr lang="en-GB" noProof="0" dirty="0"/>
                    </a:p>
                  </a:txBody>
                  <a:tcPr/>
                </a:tc>
              </a:tr>
              <a:tr h="356448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Malta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1.5%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5013176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</a:t>
            </a:r>
            <a:r>
              <a:rPr lang="de-DE" sz="1200" dirty="0" err="1" smtClean="0"/>
              <a:t>Eurostat</a:t>
            </a:r>
            <a:endParaRPr lang="de-D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340768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Share of renewables in gross inland energy consumption, 2013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525758" y="20833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D55"/>
                </a:solidFill>
              </a:rPr>
              <a:t>Challenge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2D55"/>
                </a:solidFill>
              </a:rPr>
              <a:t>3</a:t>
            </a:r>
            <a:endParaRPr lang="en-GB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75656" y="1484784"/>
            <a:ext cx="7491357" cy="60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2000" b="1" kern="0" dirty="0" smtClean="0">
                <a:solidFill>
                  <a:srgbClr val="46494A"/>
                </a:solidFill>
                <a:latin typeface="+mn-lt"/>
                <a:ea typeface="+mn-ea"/>
              </a:rPr>
              <a:t>What we support</a:t>
            </a:r>
            <a:endParaRPr lang="en-GB" sz="1600" b="1" kern="0" dirty="0" smtClean="0">
              <a:solidFill>
                <a:srgbClr val="46494A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F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ocus on energy security, completion of internal market, energy efficiency, decarbonisation, R&amp;I and competitiveness.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Z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ero tolerance approach on the implementation and enforcement of existing energy legislation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E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nergy efficiency focus on buildings and transport sector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8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Renewal of electricity market design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2000" b="1" kern="0" dirty="0" smtClean="0">
                <a:solidFill>
                  <a:srgbClr val="46494A"/>
                </a:solidFill>
                <a:latin typeface="+mn-lt"/>
                <a:ea typeface="+mn-ea"/>
              </a:rPr>
              <a:t>What else do we need?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Clear strategy for ensuring affordable and competitive energy retail prices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	- Addressing high taxes and levies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	- EU level rules for potential capacity mechanisms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	- Harmonised support schemes for renewable energy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de-DE" sz="1600" kern="0" dirty="0">
                <a:solidFill>
                  <a:srgbClr val="46494A"/>
                </a:solidFill>
                <a:latin typeface="+mn-lt"/>
                <a:ea typeface="+mn-ea"/>
              </a:rPr>
              <a:t>	</a:t>
            </a:r>
            <a:endParaRPr lang="de-DE" sz="1600" kern="0" dirty="0" smtClean="0">
              <a:solidFill>
                <a:srgbClr val="46494A"/>
              </a:solidFill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de-DE" sz="1600" kern="0" dirty="0">
                <a:solidFill>
                  <a:srgbClr val="46494A"/>
                </a:solidFill>
                <a:latin typeface="+mn-lt"/>
                <a:ea typeface="+mn-ea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endParaRPr lang="en-US" sz="1600" kern="0" dirty="0">
              <a:solidFill>
                <a:srgbClr val="46494A"/>
              </a:solidFill>
              <a:latin typeface="+mn-lt"/>
              <a:ea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236384"/>
            <a:ext cx="8748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9pPr>
          </a:lstStyle>
          <a:p>
            <a:pPr algn="ctr">
              <a:defRPr/>
            </a:pPr>
            <a:r>
              <a:rPr lang="fr-BE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ENERGY UNION </a:t>
            </a:r>
            <a:endParaRPr lang="fr-FR" sz="36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11253" y="3431535"/>
            <a:ext cx="478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D55"/>
                </a:solidFill>
              </a:rPr>
              <a:t>EUROCHAMBRES position</a:t>
            </a:r>
            <a:endParaRPr lang="en-GB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36907" y="14935773"/>
            <a:ext cx="203701" cy="45719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baseline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28800"/>
            <a:ext cx="4711468" cy="46405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8254" y="332656"/>
            <a:ext cx="8748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9pPr>
          </a:lstStyle>
          <a:p>
            <a:pPr algn="ctr">
              <a:defRPr/>
            </a:pPr>
            <a:r>
              <a:rPr lang="en-GB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Targeted support for RES</a:t>
            </a:r>
            <a:endParaRPr lang="en-GB" sz="36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04" y="4509120"/>
            <a:ext cx="313447" cy="2880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83" y="4417466"/>
            <a:ext cx="293553" cy="2697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46" y="4497178"/>
            <a:ext cx="293553" cy="2697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634" y="4830824"/>
            <a:ext cx="325958" cy="299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09" y="2585935"/>
            <a:ext cx="290561" cy="2670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19" y="2215068"/>
            <a:ext cx="318134" cy="292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5659211"/>
            <a:ext cx="288032" cy="2566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8" y="5692360"/>
            <a:ext cx="319395" cy="2846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92" y="5399285"/>
            <a:ext cx="300691" cy="2679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997327"/>
            <a:ext cx="319395" cy="2846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356" y="5619095"/>
            <a:ext cx="319395" cy="2846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704" y="5443193"/>
            <a:ext cx="288032" cy="2566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981" y="3396580"/>
            <a:ext cx="347510" cy="287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288" y="3228155"/>
            <a:ext cx="359381" cy="2971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506" y="3341739"/>
            <a:ext cx="363507" cy="3005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762798"/>
            <a:ext cx="336864" cy="2785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6" name="Picture 2" descr="http://ecosourcedrilling.com/wp-content/uploads/2015/05/ecosource-geotherma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76969"/>
            <a:ext cx="284609" cy="2846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ecosourcedrilling.com/wp-content/uploads/2015/05/ecosource-geotherma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6707" y="5619095"/>
            <a:ext cx="276019" cy="2374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ecosourcedrilling.com/wp-content/uploads/2015/05/ecosource-geothermal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81" y="5030001"/>
            <a:ext cx="264094" cy="2640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0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75656" y="1484784"/>
            <a:ext cx="7491357" cy="39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2000" b="1" kern="0" dirty="0" smtClean="0">
                <a:solidFill>
                  <a:srgbClr val="46494A"/>
                </a:solidFill>
                <a:latin typeface="+mn-lt"/>
                <a:ea typeface="+mn-ea"/>
              </a:rPr>
              <a:t>What else do we need?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Recognise importance of fossil fuels for security of energy supply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Global level playing for exporters and energy-intensive businesses 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	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- universal, legally binding climate agreement at COP 21 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	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- robust protection against Carbon </a:t>
            </a: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L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eakage beyond 2020 </a:t>
            </a:r>
            <a:endParaRPr lang="en-GB" sz="1600" kern="0" dirty="0">
              <a:solidFill>
                <a:srgbClr val="46494A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Cross-sector support </a:t>
            </a: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for 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SMEs to become more energy efficient</a:t>
            </a:r>
            <a:endParaRPr lang="en-GB" sz="1600" kern="0" dirty="0">
              <a:solidFill>
                <a:srgbClr val="46494A"/>
              </a:solidFill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	´</a:t>
            </a: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- Potential for energy savings between 10% and 20%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447675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	- however, SMEs often lack expertise and resources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447675" algn="l"/>
              </a:tabLst>
            </a:pP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	</a:t>
            </a: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- Sufficient funding and better financing opportunities are required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236384"/>
            <a:ext cx="8748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E5050"/>
                </a:solidFill>
                <a:latin typeface="75 Helvetica Bold" pitchFamily="80" charset="0"/>
                <a:ea typeface="ＭＳ Ｐゴシック" pitchFamily="80" charset="-128"/>
              </a:defRPr>
            </a:lvl9pPr>
          </a:lstStyle>
          <a:p>
            <a:pPr algn="ctr">
              <a:defRPr/>
            </a:pPr>
            <a:r>
              <a:rPr lang="fr-BE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ENERGY UNION </a:t>
            </a:r>
            <a:endParaRPr lang="fr-FR" sz="36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11253" y="3431535"/>
            <a:ext cx="478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D55"/>
                </a:solidFill>
              </a:rPr>
              <a:t>EUROCHAMBRES position</a:t>
            </a:r>
            <a:endParaRPr lang="en-GB" dirty="0">
              <a:solidFill>
                <a:srgbClr val="002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848872" cy="646331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Chamber activities</a:t>
            </a:r>
            <a:endParaRPr lang="en-GB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268760"/>
            <a:ext cx="6552729" cy="55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837">
            <a:off x="1933081" y="4551274"/>
            <a:ext cx="1256862" cy="3898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1268760"/>
            <a:ext cx="2088232" cy="3868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975" indent="-180975" eaLnBrk="1" hangingPunct="1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+mj-lt"/>
                <a:cs typeface="Arial" panose="020B0604020202020204" pitchFamily="34" charset="0"/>
              </a:rPr>
              <a:t>Untapped potential in the SME sector:  10 - 20%  </a:t>
            </a:r>
          </a:p>
          <a:p>
            <a:pPr marL="180975" indent="-180975" eaLnBrk="1" hangingPunct="1">
              <a:spcBef>
                <a:spcPct val="200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+mj-lt"/>
              </a:rPr>
              <a:t>75% of Chambers provide energy efficiency services: </a:t>
            </a: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tabLst>
                <a:tab pos="180975" algn="l"/>
              </a:tabLst>
            </a:pPr>
            <a:r>
              <a:rPr lang="en-GB" sz="1200" b="1" dirty="0" smtClean="0">
                <a:latin typeface="+mj-lt"/>
              </a:rPr>
              <a:t>	- basic information</a:t>
            </a: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tabLst>
                <a:tab pos="180975" algn="l"/>
              </a:tabLst>
            </a:pPr>
            <a:r>
              <a:rPr lang="en-GB" sz="1200" b="1" dirty="0" smtClean="0">
                <a:latin typeface="+mj-lt"/>
              </a:rPr>
              <a:t>	- advice on funding</a:t>
            </a: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tabLst>
                <a:tab pos="180975" algn="l"/>
              </a:tabLst>
            </a:pPr>
            <a:r>
              <a:rPr lang="en-GB" sz="1200" b="1" dirty="0" smtClean="0">
                <a:latin typeface="+mj-lt"/>
              </a:rPr>
              <a:t>	- training of staff</a:t>
            </a: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tabLst>
                <a:tab pos="180975" algn="l"/>
              </a:tabLst>
            </a:pPr>
            <a:r>
              <a:rPr lang="en-GB" sz="1200" b="1" dirty="0" smtClean="0">
                <a:latin typeface="+mj-lt"/>
              </a:rPr>
              <a:t>	- on-site support</a:t>
            </a: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tabLst>
                <a:tab pos="180975" algn="l"/>
              </a:tabLst>
            </a:pPr>
            <a:endParaRPr lang="en-GB" sz="1200" b="1" dirty="0" smtClean="0">
              <a:latin typeface="+mj-lt"/>
            </a:endParaRPr>
          </a:p>
          <a:p>
            <a:pPr marL="180975" indent="-180975"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+mj-lt"/>
              </a:rPr>
              <a:t>73% of Chambers have experienced an increase in the demand for energy efficiency services over the last three years </a:t>
            </a:r>
          </a:p>
          <a:p>
            <a:pPr marL="180975" indent="-180975"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de-DE" sz="8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0085" y="260648"/>
            <a:ext cx="7848872" cy="646331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B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Best </a:t>
            </a:r>
            <a:r>
              <a:rPr lang="fr-B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practice</a:t>
            </a:r>
            <a:endParaRPr lang="fr-F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59633" y="1412776"/>
            <a:ext cx="5241034" cy="355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357188" algn="l"/>
              </a:tabLst>
            </a:pPr>
            <a:r>
              <a:rPr lang="en-GB" sz="1600" b="1" kern="0" dirty="0" smtClean="0">
                <a:solidFill>
                  <a:srgbClr val="46494A"/>
                </a:solidFill>
                <a:latin typeface="Helvetica 55 Roman"/>
                <a:ea typeface="ＭＳ Ｐゴシック"/>
              </a:rPr>
              <a:t>Overcoming energy challenges on islands</a:t>
            </a:r>
          </a:p>
          <a:p>
            <a:pPr lvl="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tabLst>
                <a:tab pos="357188" algn="l"/>
              </a:tabLst>
            </a:pPr>
            <a:endParaRPr lang="en-GB" sz="1600" kern="0" dirty="0" smtClean="0">
              <a:solidFill>
                <a:srgbClr val="46494A"/>
              </a:solidFill>
              <a:latin typeface="+mn-lt"/>
              <a:ea typeface="+mn-ea"/>
            </a:endParaRPr>
          </a:p>
          <a:p>
            <a:pPr marL="285750" lvl="0" indent="-28575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+mn-lt"/>
                <a:ea typeface="+mn-ea"/>
              </a:rPr>
              <a:t>Hospital </a:t>
            </a:r>
            <a:r>
              <a:rPr lang="en-GB" sz="1600" kern="0" dirty="0">
                <a:solidFill>
                  <a:srgbClr val="46494A"/>
                </a:solidFill>
                <a:latin typeface="+mn-lt"/>
                <a:ea typeface="+mn-ea"/>
              </a:rPr>
              <a:t>in Cyprus </a:t>
            </a:r>
          </a:p>
          <a:p>
            <a:pPr marL="285750" indent="-28575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Tx/>
              <a:buChar char="-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Helvetica 55 Roman"/>
                <a:ea typeface="ＭＳ Ｐゴシック"/>
              </a:rPr>
              <a:t>uses </a:t>
            </a:r>
            <a:r>
              <a:rPr lang="en-GB" sz="1600" kern="0" dirty="0">
                <a:solidFill>
                  <a:srgbClr val="46494A"/>
                </a:solidFill>
                <a:latin typeface="Helvetica 55 Roman"/>
                <a:ea typeface="ＭＳ Ｐゴシック"/>
              </a:rPr>
              <a:t>geothermal heat for heating </a:t>
            </a:r>
            <a:r>
              <a:rPr lang="en-GB" sz="1600" kern="0" dirty="0" smtClean="0">
                <a:solidFill>
                  <a:srgbClr val="46494A"/>
                </a:solidFill>
                <a:latin typeface="Helvetica 55 Roman"/>
                <a:ea typeface="ＭＳ Ｐゴシック"/>
              </a:rPr>
              <a:t>system</a:t>
            </a:r>
          </a:p>
          <a:p>
            <a:pPr marL="285750" indent="-28575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Tx/>
              <a:buChar char="-"/>
              <a:tabLst>
                <a:tab pos="357188" algn="l"/>
              </a:tabLst>
            </a:pPr>
            <a:r>
              <a:rPr lang="en-GB" sz="1600" kern="0" dirty="0">
                <a:solidFill>
                  <a:srgbClr val="46494A"/>
                </a:solidFill>
                <a:latin typeface="Helvetica 55 Roman"/>
                <a:ea typeface="ＭＳ Ｐゴシック"/>
              </a:rPr>
              <a:t>40 boreholes (each 100 metres deep) </a:t>
            </a:r>
            <a:endParaRPr lang="en-GB" sz="1600" kern="0" dirty="0" smtClean="0">
              <a:solidFill>
                <a:srgbClr val="46494A"/>
              </a:solidFill>
              <a:latin typeface="Helvetica 55 Roman"/>
              <a:ea typeface="ＭＳ Ｐゴシック"/>
            </a:endParaRPr>
          </a:p>
          <a:p>
            <a:pPr marL="285750" indent="-28575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Tx/>
              <a:buChar char="-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Helvetica 55 Roman"/>
                <a:ea typeface="ＭＳ Ｐゴシック"/>
              </a:rPr>
              <a:t>energy </a:t>
            </a:r>
            <a:r>
              <a:rPr lang="en-GB" sz="1600" kern="0" dirty="0">
                <a:solidFill>
                  <a:srgbClr val="46494A"/>
                </a:solidFill>
                <a:latin typeface="Helvetica 55 Roman"/>
                <a:ea typeface="ＭＳ Ｐゴシック"/>
              </a:rPr>
              <a:t>savings of 350 MWh per </a:t>
            </a:r>
            <a:r>
              <a:rPr lang="en-GB" sz="1600" kern="0" dirty="0" smtClean="0">
                <a:solidFill>
                  <a:srgbClr val="46494A"/>
                </a:solidFill>
                <a:latin typeface="Helvetica 55 Roman"/>
                <a:ea typeface="ＭＳ Ｐゴシック"/>
              </a:rPr>
              <a:t>year</a:t>
            </a:r>
          </a:p>
          <a:p>
            <a:pPr marL="285750" indent="-285750" eaLnBrk="1" hangingPunct="1">
              <a:spcBef>
                <a:spcPct val="20000"/>
              </a:spcBef>
              <a:spcAft>
                <a:spcPts val="1200"/>
              </a:spcAft>
              <a:buClr>
                <a:srgbClr val="FDD518"/>
              </a:buClr>
              <a:buFontTx/>
              <a:buChar char="-"/>
              <a:tabLst>
                <a:tab pos="357188" algn="l"/>
              </a:tabLst>
            </a:pPr>
            <a:r>
              <a:rPr lang="en-GB" sz="1600" kern="0" dirty="0" smtClean="0">
                <a:solidFill>
                  <a:srgbClr val="46494A"/>
                </a:solidFill>
                <a:latin typeface="Helvetica 55 Roman"/>
                <a:ea typeface="ＭＳ Ｐゴシック"/>
              </a:rPr>
              <a:t>additional photovoltaic system (100 </a:t>
            </a:r>
            <a:r>
              <a:rPr lang="en-GB" sz="1600" kern="0" dirty="0" err="1" smtClean="0">
                <a:solidFill>
                  <a:srgbClr val="46494A"/>
                </a:solidFill>
                <a:latin typeface="Helvetica 55 Roman"/>
                <a:ea typeface="ＭＳ Ｐゴシック"/>
              </a:rPr>
              <a:t>kwp</a:t>
            </a:r>
            <a:r>
              <a:rPr lang="en-GB" sz="1600" kern="0" dirty="0" smtClean="0">
                <a:solidFill>
                  <a:srgbClr val="46494A"/>
                </a:solidFill>
                <a:latin typeface="Helvetica 55 Roman"/>
                <a:ea typeface="ＭＳ Ｐゴシック"/>
              </a:rPr>
              <a:t>)</a:t>
            </a:r>
            <a:endParaRPr lang="en-GB" sz="1600" kern="0" dirty="0">
              <a:solidFill>
                <a:srgbClr val="46494A"/>
              </a:solidFill>
              <a:latin typeface="Helvetica 55 Roman"/>
              <a:ea typeface="ＭＳ Ｐゴシック"/>
            </a:endParaRP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</a:pPr>
            <a:endPara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xQHEhMIBxIQFBITFx4bFBgVFxoaFhseFx0bHCAaHBkfHyogJBwnHRgVIzEjJSkrMC46FyA1RDMsNyouLjcBCgoKDg0OGxAQGzckHyQsNy83LTQsNS00NDQsLywsLCwyNCwsLywsNywsNywuLCwsLDQvNCwsLDQsLCwvMCwwLP/AABEIAMwA9wMBEQACEQEDEQH/xAAcAAEAAQUBAQAAAAAAAAAAAAAABwEDBQYIBAL/xAA8EAACAQIEAwUGBQEHBQAAAAABAgADEQQFEiEGMUEHEyJRYTIzcXKBsRQjQlJioRUWgpGSk7IIc4PR4f/EABsBAQACAwEBAAAAAAAAAAAAAAADBgEEBQIH/8QANREBAAEDAQUFBwQCAgMAAAAAAAECAxEEBRIhMXEzQVFhsQYigZGhwdETFOHwMvEjQkNi0v/aAAwDAQACEQMRAD8AnGAgICAgICAgICAgICAgePN8b/Z1CrjQobu0LWJ0jYdWsbL5mxsL7Gea6t2masZxGWYjM4YGvmeLreKm2HpWGyhWqAn+Tkr4fMBQfWVS57TzmNy3w78z6Y5fXo3Y0fDjLK0uIKJoU8wxTCmHuNJOp9a3DUwq3LOrKwsoJ8Jloi9bm3F3Pu4znlwlpbs5x3sNjsW+cm1YNTw45UybPU9aljsvlTvv+rnpFW2pt7e/49LOI76vx4defh571nTY41/J9cNAYTEtgsAAKPdFqiLsiPqXRZRspdWq38+7B6b7fs7fv3LdcXMzTHKZ+sefd0+KPVU0xMY5vTxNnNXCMcPlmjVTpmrU1C466KfprKvc8wE5eIEdDaW0o0m5GMzVP075/H8IrVr9TPk2ClUFVRUTkwBH1nTQvuAgICAgICAgICAgICAgICBjjn2H/EjJe/pnElS3dg3ay2ve3I7g2NidyORgZGAgICAgIHizLNKeWhfxTHU3sKoLO1rXsoBNhcXPIX3IkV69bs0b9ycQzTTNU4hjjxEtUMmIw2JAItZlpsGB6eGoRY/ytOfG29DP/k+lX4S/t7ngw+WU2pUxTqhhYtpDNqdU1HQrNc3YJpBNzuDu3M0fW12a9RXVYjFMzw+/1zjydO3FUUxFXNcp4SnSdsRTRA7e0wUBj8TzkFV2uqmKKqpmI5RnhHR6imInMQvEX2M8MvJhME2Xr3GVV61BLk6U7thdtyfzEc3v5G07Vjb2rtU7vCY84/GGtVpaKpyu0MMKIbmxclqjMbs5IAux+AAA5AAAAAATmanVXdRc/UuTmf7yTUURRGIZjhTFd5RGCqn8zD2pvfmQB4KnrqSxuNr6hzUz6LodVGqsU3Y7+fXv/vhhyrlG5VMM1NtGQEBAQEBAQEBAQEBAQMFxTxfhOFE77OayqSLrTHiqt8qDf6mw9YEE8ads+LzrVhcjvhKB2upvXYb83/T02XcfuMDCdkVekmbYfE5rXalYsVa/tOwICsx5BtRuevLreB1dAxmK4hwmDqDA4vFYVKx5U3qor78vCTfeBkgb7iBWAgYzO83GWhaVIB69S/dU72va12Y9Ka3F29QBdiAdbV6u3pbU3Lk8PWfCHu3RNc4hr9CgVZsTinNSs/tuRbYclVf0oLmyjzJJZiWPz7Xa+7rLm9XyjlHdH975+2IdS1aptxiF+aSUgICAgIFsa8NUXHYLTrAKsrXCup3sSORDAENY2uwt4iZ1dl7TnRVTmM0z3ff+/ZBfs/qR5splOd1MXWOBxdFFOguGp1DUAAIHjui6SSTp530P5S4bP2lRrYmaaZjHjyaF2zNvnL35nm1DKVFXM61KkGNl1sFufIA8z6CdGZiOaOiiqud2mMz5cXny/iXCZkwoYHFYd3PJA66z8FvcxFUTyl6uWblv/OmY6xj1ZWZRkBAQEBAQEBAxue59h+Hqf4zOa1OknTUd2Pkqjdj6AEwIR417cauM1YThNDRTl31QA1T8q7qo57m53/SYERYvFPjXbE4x3qVGN2Z2LMT5ljuYFmAgbliO03MMRg0yRq7qqH3qErWZQLaGcG5HLcWJ63gacTfcwOq6eXJQ3wWqib3vRY09/Mqvhb4MCPSfN7G1NXZn3bk9J4x9fs69ViirnDOZNni1KbU8zqU0rUfe6iFBXfTV3t4WXe42BDrfwmX3QaunV2ablPPvjwnvj8eTmXaJoqxLzYviBsX+XkoGnrWqKdP/AI02LfMbLuCNe4nP1+3LOnzTb96r6R1n7R8cJbWmqr4zwh4aGGFItWdmeo9tdRyC7Wva9gAALmyqAo1GwFzKbq9be1Ve/dnPl3R0dC3bpojEL01XsgICAgICAgeTGI1AVMbgatSjU7uxZNB1BNTAFXVlsCzb2v4jvvOns3aN/TVRRRPu1THCfll4/b0Xa4irxwinF4p8e5xmOdqlVhu7c7eQtsF3PhAAFztLlXVNU8V00ujs6WndtRjz756ytMofZt55icNiuimumaaozE9yTOBuPEWmMv4kraXTanWqHwuvk78g45Xa2oWNybzdt3oqjjzUXamyK9Pcmq1TM0T8ceU/afukLD4hMUorYZldDyZSCp+BG0ncRcgICAgIHmzHMKWV02xeY1KdKmvNnYKo+p6+kCG+NO3NU1YThBNR5d/VUhfilM7n4tbl7JgQtm+bVs6qHG5rVqVajc2c3Nudh0A3NgNhA8UBAQEBAQOt58odx8VKK1CGqKpK7i4Bt8PKZiqY5GH3MBAQEBAQEBAQECxmHuqnyN9jJbHa09Y9UlntKeseqIFl/ld5VmGCBfy7G1Mrf8TldR6T8yUNg3zr7LD0YGe6blVPJpavZ2n1UT+pTx8Y5/P88E5cJ51/eDC08wK6WN1qKOQZCVNvQkXHoRN+mrejL57qbFWnu1WqucT/AKn4xxZiekBAQEDkHj/iWrxJjK9fEVnektVxQUnwKmohdK8vZAuesDWoCAgICAgICB1vPlDuEBAQEBAQEBAQEBAsZh7qp8jfYyWx2tPWPVJZ7SnrHqiBZf5XeVZhggUJ6AEkkAAAliSbAADckkgADneZiJmcQ8XbtFqia65xEd6cuBMmbIsGmFxdhVYl6gG9i5vpuNvCulSRsSCZ0KKd2mIfNtdqf3Ooru4xmfpHCPo2Ce2qQEBA5c7Wez9+EKxxuF8WDrue7I/QTdu7b6A2PUL6QI/gICAgICAgIHW8+UO4QEBAQEBAQEBAQECxmHuqnyN9jJbHa09Y9UlntKeseqIFl/ld5VmGCBvPZNlIxeIq5nXFxhwFp+WupfU3xVAAP+602tPTzqVL2l1M71NiOWN6fSPlx+aWJtKsQEBAQOfv+oTiw4uuvC+G2Shpesf3Oy3UfAI4PqW/jAh2AgICAgICAgdbz5Q7hAQEBAQEBAQEBAQLGYe6qfI32MlsdrT1j1SWe0p6x6ogWX+V3lWYYUZggLMbAbkwTMRGZTR2bZK2T4MHFgipXc1WU81uFVVProVSR0JYToW6N2nD5vtLVxqtTVcjlyjpH55/FtUkaJAQEBA0TtQ7O6XGVI4nDgJjaa/lP0e2/dv6Hof038rghzFmmW1coqNgszpPSqLzVxY/H1HkRsYHkgICAgICAgdbz5Q7hAQEBAQEBAQEBAQLGYe6qfI32MlsdrT1j1SWe0p6x6ogWX+V3lWYYXMNWXDVKWJrjUlOojuLXuqOrMLdbgHbrPducVRMtLaNqq7pblFHPH84+PL4ui0cVAHpkEEXBG4IPUGdF82fUBAQEBAQNC7aeHUzvLa2J0Ka2FXvabW8QC7uL87FA23K4U9IHLMDOcMcI4vil+6yWg7gGzOfDSXl7Tna9je3M9AYE18J9hmGwQFXidziahG6IWSit/UEOxBvvdRv7MCNO1jgE8F11q4PU2Er37oncoRzpsfrcHqPgYGhwEBA63nyh3CAgICAgICAgICAgWMw91U+RvsZLY7WnrHqks9pT1j1RAsv8rvKswwQNgyHjPF5Ei4TDNTqUV9lKqk6R+1GDAgeQOoDkLCwk9F+Y4TxcDV+z1m9VNdurdmfLMfLhj5/Bnm7VKxGlcJRDfuNZiP9Pdj/AJT3+58nPj2ZuZ43Ix0/n7vnD9qVdDfFYag69dDsh+lwwJ9NviJmNTHgzc9ma4j3LkTPnGPvPo3fhzi3DcQ/l4NytUC5pVBpqAeYFyGAuLlSQLiT01xVycDU6O9pqt27Tj0npPJnp6axAQKEatjygaiezDKjU/FnA0tRN7XfR/t6tH0tA2rC4ZMGi4fCIlOmosqooVQPIAbAQLsDQO3PADG5RXqEXai1OovodQQn/S7wOW4CAgdbz5Q7hAQEBAQEBAQEBAQLGYe6qfI32MlsdrT1j1SWe0p6x6ogWX+V3lWYYICAgIF7A4v+z6tLHqSO5qK5087KRqA+Kalt11EdZ7t1YqiWjtLT/r6WujGZxmOscYT3mGdUcvp08Xiai6KrIlIr4tZqkBQtud7326AnkJ0XziImeTIQwQEBAQEDSu2aqaWTYxqQ3IQH4NVQH+hMDlGAgIHW8+UO4QEBAQEBAQEBAQECxmHuqnyN9jJbHa09Y9UlntKeseqIFl/ld5VmGCAgICAgZ7gLKf7Vx1BApNPDnvX52UKbqB0BaqENtr6GO9psWM1VceUK3t2qzp7M0UUxFdzniMTjOZn4z8+Kc5uKaQEBAQEDy5rl6ZrRq5fjRqp1UKOPRhbY9D5GBybxvwRieD6zUcajNRv+XWAPduDy35BvNTuPUWJDL8GdnVXivL8VmOFQrVpMv4Ym4WtYN3lPfa/sWbzuD5gNDdDTJSoCCDYg7EEdCIHWs+UO4QEBAQEBAQEBAQECxmHuqnyN9jJbHa09Y9UlntKeseqIFl/ld5VmGCAgICAgb3wBxVhOH6DUMcKq1XqFnYUy4I5LYrc2CgbW56vO827VyimmImVN2ts7W39VVcpozTwxxjljrnnn4pFyfPMPnamrldZKgHtAXDrflqQ2ZfqBNiJieSvXLVdqrdriYnwmMMjMvBAQEBAQBF9jADbYQNA7Q+zjCZ3h8TjMJh0TGaGdHp+Es48XiA8JLEWJIJ8RPOBkqbioA6G4IuD6GfKJiYnEu4rAQEBAQEBAQEBAQLGYe6qfI32MlsdrT1j1SWe0p6x6ogWX+V3lWYYICAgICAgenK8LVxtelhspqNSxDlhTdSQwsrO24INiqMJLZzv8HI25NuNJNVdOeMY658eccMuiJvqAQEBAQEBAQEDROHxpwuHDcxRp3+iCfMddG7qbsf8AtV6y7NqfcjoupmVKpvScOAbEoCygjmCygi/pPdGz9VXG9Tbqx0libtEcMvpa71rnB4fE1AOZCBB9O8Kav8GqblnYWsuxnd3es4/P1wjq1NuPNdoVhiFFWibqwuOn9DuD6HlOTcoqt1TRVGJhPExMZh9zyyQEBAQEBAQLGYe6qfI32MlsdrT1j1SWe0p6x6ogWX+V3lWYYICAgICAge7IcXVwGJo4vLaRrVkLFKYvdro6nl5Kxb/DJrEzv8HH27TRVpJ36scYx1+HHll0HN5QSAgICAgICAgYYcMYfUWqqzqSSKbsWpAsST4ORFzcBrhelgJq06LT03ZvRRG9Pf8A3l8HublUxu54Mwo0jSuwHKbTwrAwOY5AdTYrKXCMx1NTfekzdTtujHa5FxzJUkkzla/ZFjWe9Pu1eMfeO/1801q/Vb4dzGUKxqaqdVSj020up6GwPMbEEMpBHQjkbiUfWaO5pLv6dzr1jxdK3ciunMLs1UhAQEBAQECxmHuqnyN9jJbHa09Y9UlntKeseqIFl/ld5VmGCAgICAgfdCi+KdcNhEepUc2VEF2P/oDqTYDmSBPVNM1TiGvqdVa01G/dnEfWfKPFMvA3CS8OIa+J0viqg/MYclHPu0/iDzPNjvsAqjfooiiMPn+v11zWXd+rlHKPCP7zn7YbTPbRICAgICAgICAgICBbxFdcKjYjEMFRFLMx2ACi5JPkADA0/CM1bXja4KtXfWVPNRZVVSOjBES/rqnzra2rjVaqqun/ABjhHSPzOZdaxb3KMS9E5qYgICAgICBYzD3VT5G+xktjtaeseqSz2lPWPVECy/yu8qzDBAQEATb/AObnfYADqb9I5vNddNFM1VTiI72UzHhzFZZRXMMwoOlJjuSVJW+w1qDdb9PLkbHaTVWaojLlafbmlvXv0qcxnlMxiJ+/HuzEfNvHY5THd4qroXV3qjXbxW0KdF/2g3a3m5k+n/xV72iz+75/9Y+HP/aRZO4JAQEBAQEBAQEBAQEDF8TYV8Zh2pYRdTBkbTcKXCOrsgJsLlVIsSAb2JAJM19Xaqu2K7dE4mYmPm9UTEVRMtfpYxajdw2pKm50VFKPYGxIVgCVuR4hcbjefOtTodRpp/5aJjz7vnHB1qLlNf8AjL0TVSEBAsU6zYtjRyym1VgbM3s0lIvs1Q7XBFiqBmFxdZ1dFsbU6qIqiN2nxn7Rzn080FzUUUcO8r0q2CrU8PjGpEVadRrIrDT3ZpC2st4veHfSvIbc5s7U2Ta0VimqKpmqZx5cp7v5eLN+q5VMY4L84LaIFjMPdVPkb7GS2O1p6x6pLPaU9Y9UQLL/ACu8qzDBAQECTuzThRFp08/x411H8VBT7NNejAdXYb3PIEAW3J3rNuKYz3qHtjaNzUXarcTiimcY8cd8/b8t/wARQXEq2HxCqyOCrKwurBhYgg8wR0kzivDkGR0eH6ZweWKQpYsdTFmJNhux3NlCj4KJiKYiMQku3q71W/cnM+PTgyUyjICAgICAgICAgICAgIGo5hjDnFRKigChQdjTJ9p3s1PV6IFZ7dW1A7AC9S29tSmqJ0tvx96enHEfHm3tNZn/ADl9Sqt4gUcagQDa45+XrAzPC9RamEoCkoXSgRlHJWp+B1B62dWF+tp9TtXKblumujlMRMdJcSqJicSw+Mq/i8VWrC+mmFpL5XW7uQfi6qfWkZUPaXURVeotR/1jM9Z/iPq39HRimavElbbhAsZh7qp8jfYyWx2tPWPVJZ7SnrHqiBZf5XeVZhggIGf4K4a/vNXNKuWGHpAGsVNmbVfTTB6X0tcjcAbWLAiexb3pzPJwNubSq09MWrc4qq7/AAj8z9p8k30aS0FWjQUKqgBVUWAA2AA6ACbqkPuAgICAgICAgICAgICAgICBplLCV8HfCpha1QIzBSjUgpTUdBu7rvo039QZT9bsLUXdTXXbxuzOczPjxnlE97ft6mmmiIl9YoVsCv4nG0StIe0wcMUH7nUfoHUqWtzIABI17vs7qaLc1RMVTHdGfpw49HunV0TOFK1ZrpQwi66tQ2prew2FyzNY6UA5tY8wACSAeboNDXrLv6dPCO+fCP7yj+Ut27FunMvW2SYqmNa1cLUP7DTekP8Ac11P+G/pLJX7M2Zp9y5MT54mPlw9WpGsqzxhl8mwByugMOSGa7u1tgWqO1RgL9NTkC/S0sOnsxZtU24/6xEfJq1Vb0zLVsl8VCk97llDObWJZ/E7EdCXLEjzJnzfXV116m5NfPen15fB17URFEYe2ar2QLGYe6qfI32MlsdrT1j1SWe0p6x6ogWX+V3lWYYIA/xBJ6Abkk8gB5k7TMRmcPF25TaomurlEZ+SceCOHv7u4YYesQa1Q66xHLUQBpX+KgAetibC86FFEUxiHzbW6urVXpu1d/KPCO6P73tgntqkBAQEBAQEBAQEBAQEBAQEBAQMdl2SUMsZq2CTSSNIGpiqre+lFJsi36KANlHJQBFRZt26qqqacTVxnzZmqZiInuZGSsEDVuIMHTwlahUwQ0VKruaoUkKyBG1MU9kt3jUfFbVuN7XB4HtBasftpuVU+/mIie/+4y2tLVVv4ieD4lHdIgWMw91U+RvsZLY7WnrHqks9pT1j1RAsv8rvKswwQKojVCtPDhi7MAgQ2bUSAuk9G1Wsbi09UxO9GObX1lVqmxXN7/HHH8fHu83QmTrWShSTNmVq4Qd6V9ktbcjYfYfAcp0ofMqsZnd5PZDBAQEBAQEBAQEBAQEBAQEBAQEBAQEDWuKR+FqU8xre5VGR26U7lWDHyQ6SCx2GlfO44O39Jdv2aarcZ3Z5dfw2dLcppq497GLmlKoe7w7iq+3ho3qPvyJVLkD1Nh6ypWNn6m9OKKJ+WI+c8G/Vdop5yvLWZXGHxdKpSZlLIHKHUFIBI0O3LUlwbe2PWS63Zd/R001XMYnw8fCeDzbv03JxCmYe6qfI32M07Ha09Y9W1Z7SnrHqiBZf5XeVZhggejLcactrUceoLd1UVyBzIU+ID1K6gPUie7dW7VEtHaWnq1Glrt085jh1ic4+PJ0Hg8UmNRcVhGD03AZWHIg9Z0XziYmJxK9DBAQEBAQEBAQEBAQEBAQEBAQEBAQEBAoqhdlAHwgYniPAvikSvgxqq0W1KtwNYIKslztchiRcgalW5A3mltDR/u9PVa5T3T5x/cdJSWrm5VvNYzHMEp0qv4gVqQCNc1aVSmnI7a3UL/kZSo2TrLVymarc4zHLE9/ll1rF+3Nynj3x6orXlLdK+yrDBAQNo7OM0q4PG0MBRqMKNdnFRCbpcU6jhgD7LalW5Fr33vtNixXOd3uVn2g0VqLX69NOKsxmfHr+eaaZuKeQEBAQEBAQEBAQEBAQEBAQEBAQEBAQEBAHfYwIEzLJKyYjFUMDhq5SlVqkBKbaVTWxUA2tbQVso3I5AzSuWqprnELrs/aumtaO3F2vjyxzxiZiM45cMMQDq3XkZAsMTnjCsBA2fs0opWzGkcQygolR6YJsWewSw8/A9Q2/jfpNjTx70yrntLdqpsUURymefTlHxzn4Jqm4phAQEBAQEBAQEBAQEBAQEBAQEBAQEBAQEBAQIH4xyX+wMXUwdL3TfmUfII5Pg8vCwZQPLR5zRv0btWfFe9g6z9fTblXOjh8O78fBhWbSCx6fX+kiiMzh2a66aKZrq4REZn4NhocD5hW3/ClfnqUh/QOT/nJo09UuHV7R6SJxEVT8I+8xK43AOYbWoC4IIK1kBBG4YG4IINiCNxaeosVxOYlDd9oNFdomiuiqYnuxH/0mLKFqpQpJmhVq4RRVK8iwAuRsOt+gm3Hmp1WMzu8nrhggICAgICAgICAgICAgICAgICAgICAgICAgahxrwtTzt6eKxFSujIhUBClrXvvqQm88V24r5t3R7RvaPe/Sxx8Y8P8AbVeG+EqNfGChiGrMlKzgErZipBAayja9tha/wnmmxTTOW1f29qr9ubVWIieeI49OcpZkrkEBAQEB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eurovisionobsession.files.wordpress.com/2010/02/cypriot-flag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85184"/>
            <a:ext cx="888033" cy="5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59" y="1412776"/>
            <a:ext cx="210274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75 Helvetica Bold"/>
        <a:ea typeface="ＭＳ Ｐゴシック"/>
        <a:cs typeface=""/>
      </a:majorFont>
      <a:minorFont>
        <a:latin typeface="Helvetica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75 Helvetica Bold"/>
        <a:ea typeface="ＭＳ Ｐゴシック"/>
        <a:cs typeface=""/>
      </a:majorFont>
      <a:minorFont>
        <a:latin typeface="Helvetica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392</Words>
  <Application>Microsoft Office PowerPoint</Application>
  <PresentationFormat>On-screen Show (4:3)</PresentationFormat>
  <Paragraphs>124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75 Helvetica Bold</vt:lpstr>
      <vt:lpstr>Arial</vt:lpstr>
      <vt:lpstr>Calibri</vt:lpstr>
      <vt:lpstr>Helvetica 55 Roman</vt:lpstr>
      <vt:lpstr>Helvetica 56 Italic</vt:lpstr>
      <vt:lpstr>Wingdings</vt:lpstr>
      <vt:lpstr>Template</vt:lpstr>
      <vt:lpstr>Custom Design</vt:lpstr>
      <vt:lpstr>1_Template</vt:lpstr>
      <vt:lpstr>PowerPoint Presentation</vt:lpstr>
      <vt:lpstr>ELECTRICITY PRICES </vt:lpstr>
      <vt:lpstr>INTERCONNECTION</vt:lpstr>
      <vt:lpstr>RENEWABLE ENERGY</vt:lpstr>
      <vt:lpstr>PowerPoint Presentation</vt:lpstr>
      <vt:lpstr>PowerPoint Presentation</vt:lpstr>
      <vt:lpstr>PowerPoint Presentation</vt:lpstr>
      <vt:lpstr>Chamber activities</vt:lpstr>
      <vt:lpstr>Best practice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Intern.EA</dc:creator>
  <cp:lastModifiedBy>Michael STEURER</cp:lastModifiedBy>
  <cp:revision>184</cp:revision>
  <cp:lastPrinted>2014-03-13T07:44:33Z</cp:lastPrinted>
  <dcterms:created xsi:type="dcterms:W3CDTF">2013-06-26T09:49:00Z</dcterms:created>
  <dcterms:modified xsi:type="dcterms:W3CDTF">2015-07-07T15:49:06Z</dcterms:modified>
</cp:coreProperties>
</file>